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p:scale>
          <a:sx n="125" d="100"/>
          <a:sy n="125" d="100"/>
        </p:scale>
        <p:origin x="1416" y="-9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0CD3F0-1577-4843-884B-3225E1CFADC9}" type="datetimeFigureOut">
              <a:rPr lang="en-GB" smtClean="0"/>
              <a:t>08/01/2023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6C171C-F2A5-4726-BFF9-49FEDA318D7A}" type="slidenum">
              <a:rPr lang="en-GB" smtClean="0"/>
              <a:t>‹#›</a:t>
            </a:fld>
            <a:endParaRPr lang="en-GB"/>
          </a:p>
        </p:txBody>
      </p:sp>
    </p:spTree>
    <p:extLst>
      <p:ext uri="{BB962C8B-B14F-4D97-AF65-F5344CB8AC3E}">
        <p14:creationId xmlns:p14="http://schemas.microsoft.com/office/powerpoint/2010/main" val="2037732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0CD3F0-1577-4843-884B-3225E1CFADC9}" type="datetimeFigureOut">
              <a:rPr lang="en-GB" smtClean="0"/>
              <a:t>08/01/2023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6C171C-F2A5-4726-BFF9-49FEDA318D7A}" type="slidenum">
              <a:rPr lang="en-GB" smtClean="0"/>
              <a:t>‹#›</a:t>
            </a:fld>
            <a:endParaRPr lang="en-GB"/>
          </a:p>
        </p:txBody>
      </p:sp>
    </p:spTree>
    <p:extLst>
      <p:ext uri="{BB962C8B-B14F-4D97-AF65-F5344CB8AC3E}">
        <p14:creationId xmlns:p14="http://schemas.microsoft.com/office/powerpoint/2010/main" val="1624701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0CD3F0-1577-4843-884B-3225E1CFADC9}" type="datetimeFigureOut">
              <a:rPr lang="en-GB" smtClean="0"/>
              <a:t>08/01/2023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6C171C-F2A5-4726-BFF9-49FEDA318D7A}" type="slidenum">
              <a:rPr lang="en-GB" smtClean="0"/>
              <a:t>‹#›</a:t>
            </a:fld>
            <a:endParaRPr lang="en-GB"/>
          </a:p>
        </p:txBody>
      </p:sp>
    </p:spTree>
    <p:extLst>
      <p:ext uri="{BB962C8B-B14F-4D97-AF65-F5344CB8AC3E}">
        <p14:creationId xmlns:p14="http://schemas.microsoft.com/office/powerpoint/2010/main" val="72079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40CD3F0-1577-4843-884B-3225E1CFADC9}" type="datetimeFigureOut">
              <a:rPr lang="en-GB" smtClean="0"/>
              <a:t>08/01/2023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6C171C-F2A5-4726-BFF9-49FEDA318D7A}" type="slidenum">
              <a:rPr lang="en-GB" smtClean="0"/>
              <a:t>‹#›</a:t>
            </a:fld>
            <a:endParaRPr lang="en-GB"/>
          </a:p>
        </p:txBody>
      </p:sp>
    </p:spTree>
    <p:extLst>
      <p:ext uri="{BB962C8B-B14F-4D97-AF65-F5344CB8AC3E}">
        <p14:creationId xmlns:p14="http://schemas.microsoft.com/office/powerpoint/2010/main" val="2865962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0CD3F0-1577-4843-884B-3225E1CFADC9}" type="datetimeFigureOut">
              <a:rPr lang="en-GB" smtClean="0"/>
              <a:t>08/01/2023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6C171C-F2A5-4726-BFF9-49FEDA318D7A}" type="slidenum">
              <a:rPr lang="en-GB" smtClean="0"/>
              <a:t>‹#›</a:t>
            </a:fld>
            <a:endParaRPr lang="en-GB"/>
          </a:p>
        </p:txBody>
      </p:sp>
    </p:spTree>
    <p:extLst>
      <p:ext uri="{BB962C8B-B14F-4D97-AF65-F5344CB8AC3E}">
        <p14:creationId xmlns:p14="http://schemas.microsoft.com/office/powerpoint/2010/main" val="2566748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0CD3F0-1577-4843-884B-3225E1CFADC9}" type="datetimeFigureOut">
              <a:rPr lang="en-GB" smtClean="0"/>
              <a:t>08/01/2023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6C171C-F2A5-4726-BFF9-49FEDA318D7A}" type="slidenum">
              <a:rPr lang="en-GB" smtClean="0"/>
              <a:t>‹#›</a:t>
            </a:fld>
            <a:endParaRPr lang="en-GB"/>
          </a:p>
        </p:txBody>
      </p:sp>
    </p:spTree>
    <p:extLst>
      <p:ext uri="{BB962C8B-B14F-4D97-AF65-F5344CB8AC3E}">
        <p14:creationId xmlns:p14="http://schemas.microsoft.com/office/powerpoint/2010/main" val="835897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0CD3F0-1577-4843-884B-3225E1CFADC9}" type="datetimeFigureOut">
              <a:rPr lang="en-GB" smtClean="0"/>
              <a:t>08/01/2023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6C171C-F2A5-4726-BFF9-49FEDA318D7A}" type="slidenum">
              <a:rPr lang="en-GB" smtClean="0"/>
              <a:t>‹#›</a:t>
            </a:fld>
            <a:endParaRPr lang="en-GB"/>
          </a:p>
        </p:txBody>
      </p:sp>
    </p:spTree>
    <p:extLst>
      <p:ext uri="{BB962C8B-B14F-4D97-AF65-F5344CB8AC3E}">
        <p14:creationId xmlns:p14="http://schemas.microsoft.com/office/powerpoint/2010/main" val="2046338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40CD3F0-1577-4843-884B-3225E1CFADC9}" type="datetimeFigureOut">
              <a:rPr lang="en-GB" smtClean="0"/>
              <a:t>08/01/2023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6C171C-F2A5-4726-BFF9-49FEDA318D7A}" type="slidenum">
              <a:rPr lang="en-GB" smtClean="0"/>
              <a:t>‹#›</a:t>
            </a:fld>
            <a:endParaRPr lang="en-GB"/>
          </a:p>
        </p:txBody>
      </p:sp>
    </p:spTree>
    <p:extLst>
      <p:ext uri="{BB962C8B-B14F-4D97-AF65-F5344CB8AC3E}">
        <p14:creationId xmlns:p14="http://schemas.microsoft.com/office/powerpoint/2010/main" val="2666776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0CD3F0-1577-4843-884B-3225E1CFADC9}" type="datetimeFigureOut">
              <a:rPr lang="en-GB" smtClean="0"/>
              <a:t>08/01/2023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6C171C-F2A5-4726-BFF9-49FEDA318D7A}" type="slidenum">
              <a:rPr lang="en-GB" smtClean="0"/>
              <a:t>‹#›</a:t>
            </a:fld>
            <a:endParaRPr lang="en-GB"/>
          </a:p>
        </p:txBody>
      </p:sp>
    </p:spTree>
    <p:extLst>
      <p:ext uri="{BB962C8B-B14F-4D97-AF65-F5344CB8AC3E}">
        <p14:creationId xmlns:p14="http://schemas.microsoft.com/office/powerpoint/2010/main" val="3163518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40CD3F0-1577-4843-884B-3225E1CFADC9}" type="datetimeFigureOut">
              <a:rPr lang="en-GB" smtClean="0"/>
              <a:t>08/01/2023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6C171C-F2A5-4726-BFF9-49FEDA318D7A}" type="slidenum">
              <a:rPr lang="en-GB" smtClean="0"/>
              <a:t>‹#›</a:t>
            </a:fld>
            <a:endParaRPr lang="en-GB"/>
          </a:p>
        </p:txBody>
      </p:sp>
    </p:spTree>
    <p:extLst>
      <p:ext uri="{BB962C8B-B14F-4D97-AF65-F5344CB8AC3E}">
        <p14:creationId xmlns:p14="http://schemas.microsoft.com/office/powerpoint/2010/main" val="1128146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40CD3F0-1577-4843-884B-3225E1CFADC9}" type="datetimeFigureOut">
              <a:rPr lang="en-GB" smtClean="0"/>
              <a:t>08/01/2023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6C171C-F2A5-4726-BFF9-49FEDA318D7A}" type="slidenum">
              <a:rPr lang="en-GB" smtClean="0"/>
              <a:t>‹#›</a:t>
            </a:fld>
            <a:endParaRPr lang="en-GB"/>
          </a:p>
        </p:txBody>
      </p:sp>
    </p:spTree>
    <p:extLst>
      <p:ext uri="{BB962C8B-B14F-4D97-AF65-F5344CB8AC3E}">
        <p14:creationId xmlns:p14="http://schemas.microsoft.com/office/powerpoint/2010/main" val="3785733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40CD3F0-1577-4843-884B-3225E1CFADC9}" type="datetimeFigureOut">
              <a:rPr lang="en-GB" smtClean="0"/>
              <a:t>08/01/2023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D6C171C-F2A5-4726-BFF9-49FEDA318D7A}" type="slidenum">
              <a:rPr lang="en-GB" smtClean="0"/>
              <a:t>‹#›</a:t>
            </a:fld>
            <a:endParaRPr lang="en-GB"/>
          </a:p>
        </p:txBody>
      </p:sp>
    </p:spTree>
    <p:extLst>
      <p:ext uri="{BB962C8B-B14F-4D97-AF65-F5344CB8AC3E}">
        <p14:creationId xmlns:p14="http://schemas.microsoft.com/office/powerpoint/2010/main" val="2688767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81;p16">
            <a:extLst>
              <a:ext uri="{FF2B5EF4-FFF2-40B4-BE49-F238E27FC236}">
                <a16:creationId xmlns:a16="http://schemas.microsoft.com/office/drawing/2014/main" id="{814B1EF5-3492-0BD6-941D-4CC816076491}"/>
              </a:ext>
            </a:extLst>
          </p:cNvPr>
          <p:cNvSpPr txBox="1"/>
          <p:nvPr/>
        </p:nvSpPr>
        <p:spPr>
          <a:xfrm>
            <a:off x="656273" y="3890328"/>
            <a:ext cx="5545455" cy="3304222"/>
          </a:xfrm>
          <a:prstGeom prst="rect">
            <a:avLst/>
          </a:prstGeom>
          <a:noFill/>
          <a:ln>
            <a:noFill/>
          </a:ln>
        </p:spPr>
        <p:txBody>
          <a:bodyPr spcFirstLastPara="1" wrap="square" lIns="0" tIns="0" rIns="0" bIns="0" anchor="t" anchorCtr="0">
            <a:noAutofit/>
          </a:bodyPr>
          <a:lstStyle/>
          <a:p>
            <a:pPr>
              <a:lnSpc>
                <a:spcPct val="80000"/>
              </a:lnSpc>
              <a:spcAft>
                <a:spcPts val="1000"/>
              </a:spcAft>
            </a:pPr>
            <a:r>
              <a:rPr lang="en-GB" sz="305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10x </a:t>
            </a:r>
            <a:r>
              <a:rPr lang="en-GB" sz="3050" dirty="0">
                <a:solidFill>
                  <a:srgbClr val="A64D79"/>
                </a:solidFill>
                <a:latin typeface="Lato Light" panose="020F0502020204030203" pitchFamily="34" charset="0"/>
                <a:ea typeface="Lato Light" panose="020F0502020204030203" pitchFamily="34" charset="0"/>
                <a:cs typeface="Lato Light" panose="020F0502020204030203" pitchFamily="34" charset="0"/>
              </a:rPr>
              <a:t>CORE POINTS</a:t>
            </a:r>
            <a:br>
              <a:rPr lang="en-GB" sz="3050" dirty="0">
                <a:solidFill>
                  <a:srgbClr val="A64D79"/>
                </a:solidFill>
                <a:latin typeface="Lato Light" panose="020F0502020204030203" pitchFamily="34" charset="0"/>
                <a:ea typeface="Lato Light" panose="020F0502020204030203" pitchFamily="34" charset="0"/>
                <a:cs typeface="Lato Light" panose="020F0502020204030203" pitchFamily="34" charset="0"/>
              </a:rPr>
            </a:br>
            <a:br>
              <a:rPr lang="en-GB" sz="3050" dirty="0">
                <a:solidFill>
                  <a:srgbClr val="A64D79"/>
                </a:solidFill>
                <a:latin typeface="Lato Light" panose="020F0502020204030203" pitchFamily="34" charset="0"/>
                <a:ea typeface="Lato Light" panose="020F0502020204030203" pitchFamily="34" charset="0"/>
                <a:cs typeface="Lato Light" panose="020F0502020204030203" pitchFamily="34" charset="0"/>
              </a:rPr>
            </a:br>
            <a:r>
              <a:rPr lang="en-GB" sz="3050" dirty="0">
                <a:solidFill>
                  <a:srgbClr val="A64D79"/>
                </a:solidFill>
                <a:latin typeface="Lato Light" panose="020F0502020204030203" pitchFamily="34" charset="0"/>
                <a:ea typeface="Lato Light" panose="020F0502020204030203" pitchFamily="34" charset="0"/>
                <a:cs typeface="Lato Light" panose="020F0502020204030203" pitchFamily="34" charset="0"/>
              </a:rPr>
              <a:t>FROM CHAOS TO CLARITY:</a:t>
            </a:r>
          </a:p>
          <a:p>
            <a:pPr>
              <a:lnSpc>
                <a:spcPct val="80000"/>
              </a:lnSpc>
              <a:spcAft>
                <a:spcPts val="1000"/>
              </a:spcAft>
            </a:pPr>
            <a:r>
              <a:rPr lang="en-GB" sz="305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HOW ARTIFICIAL INTELLIGENCE CAN ASSIST LAW FIRMS IN DOCUMENT REVIEW</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Google Shape;82;p16" descr="Icon&#10;&#10;Description automatically generated">
            <a:extLst>
              <a:ext uri="{FF2B5EF4-FFF2-40B4-BE49-F238E27FC236}">
                <a16:creationId xmlns:a16="http://schemas.microsoft.com/office/drawing/2014/main" id="{EF7DC1E5-0D62-25FE-B38F-29BD333C3029}"/>
              </a:ext>
            </a:extLst>
          </p:cNvPr>
          <p:cNvPicPr/>
          <p:nvPr/>
        </p:nvPicPr>
        <p:blipFill>
          <a:blip r:embed="rId2" cstate="screen">
            <a:alphaModFix/>
            <a:extLst>
              <a:ext uri="{28A0092B-C50C-407E-A947-70E740481C1C}">
                <a14:useLocalDpi xmlns:a14="http://schemas.microsoft.com/office/drawing/2010/main"/>
              </a:ext>
            </a:extLst>
          </a:blip>
          <a:stretch>
            <a:fillRect/>
          </a:stretch>
        </p:blipFill>
        <p:spPr>
          <a:xfrm>
            <a:off x="5594976" y="448413"/>
            <a:ext cx="857885" cy="680720"/>
          </a:xfrm>
          <a:prstGeom prst="rect">
            <a:avLst/>
          </a:prstGeom>
          <a:noFill/>
          <a:ln>
            <a:noFill/>
          </a:ln>
        </p:spPr>
      </p:pic>
    </p:spTree>
    <p:extLst>
      <p:ext uri="{BB962C8B-B14F-4D97-AF65-F5344CB8AC3E}">
        <p14:creationId xmlns:p14="http://schemas.microsoft.com/office/powerpoint/2010/main" val="700391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153;p24" descr="map4.png">
            <a:extLst>
              <a:ext uri="{FF2B5EF4-FFF2-40B4-BE49-F238E27FC236}">
                <a16:creationId xmlns:a16="http://schemas.microsoft.com/office/drawing/2014/main" id="{3562468C-916D-4838-9DB5-B02ADE2E1D2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856033" y="1129133"/>
            <a:ext cx="5556159" cy="2800666"/>
          </a:xfrm>
          <a:prstGeom prst="rect">
            <a:avLst/>
          </a:prstGeom>
          <a:noFill/>
          <a:ln>
            <a:noFill/>
          </a:ln>
        </p:spPr>
      </p:pic>
      <p:pic>
        <p:nvPicPr>
          <p:cNvPr id="5" name="Google Shape;82;p16" descr="Icon&#10;&#10;Description automatically generated">
            <a:extLst>
              <a:ext uri="{FF2B5EF4-FFF2-40B4-BE49-F238E27FC236}">
                <a16:creationId xmlns:a16="http://schemas.microsoft.com/office/drawing/2014/main" id="{EF7DC1E5-0D62-25FE-B38F-29BD333C3029}"/>
              </a:ext>
            </a:extLst>
          </p:cNvPr>
          <p:cNvPicPr/>
          <p:nvPr/>
        </p:nvPicPr>
        <p:blipFill>
          <a:blip r:embed="rId3" cstate="screen">
            <a:alphaModFix/>
            <a:extLst>
              <a:ext uri="{28A0092B-C50C-407E-A947-70E740481C1C}">
                <a14:useLocalDpi xmlns:a14="http://schemas.microsoft.com/office/drawing/2010/main"/>
              </a:ext>
            </a:extLst>
          </a:blip>
          <a:stretch>
            <a:fillRect/>
          </a:stretch>
        </p:blipFill>
        <p:spPr>
          <a:xfrm>
            <a:off x="5594976" y="448413"/>
            <a:ext cx="857885" cy="680720"/>
          </a:xfrm>
          <a:prstGeom prst="rect">
            <a:avLst/>
          </a:prstGeom>
          <a:noFill/>
          <a:ln>
            <a:noFill/>
          </a:ln>
        </p:spPr>
      </p:pic>
      <p:sp>
        <p:nvSpPr>
          <p:cNvPr id="2" name="Google Shape;88;p17">
            <a:extLst>
              <a:ext uri="{FF2B5EF4-FFF2-40B4-BE49-F238E27FC236}">
                <a16:creationId xmlns:a16="http://schemas.microsoft.com/office/drawing/2014/main" id="{A60DF337-7B58-F529-C0A1-4090A7489D8E}"/>
              </a:ext>
            </a:extLst>
          </p:cNvPr>
          <p:cNvSpPr txBox="1"/>
          <p:nvPr/>
        </p:nvSpPr>
        <p:spPr>
          <a:xfrm>
            <a:off x="671255" y="3993807"/>
            <a:ext cx="5515490" cy="4783060"/>
          </a:xfrm>
          <a:prstGeom prst="rect">
            <a:avLst/>
          </a:prstGeom>
          <a:noFill/>
          <a:ln>
            <a:noFill/>
          </a:ln>
        </p:spPr>
        <p:txBody>
          <a:bodyPr spcFirstLastPara="1" wrap="square" lIns="0" tIns="0" rIns="0" bIns="0" anchor="t" anchorCtr="0">
            <a:noAutofit/>
          </a:bodyPr>
          <a:lstStyle/>
          <a:p>
            <a:pPr>
              <a:lnSpc>
                <a:spcPct val="115000"/>
              </a:lnSpc>
              <a:spcAft>
                <a:spcPts val="1000"/>
              </a:spcAft>
            </a:pPr>
            <a:r>
              <a:rPr lang="en-GB" sz="2800" dirty="0">
                <a:solidFill>
                  <a:srgbClr val="999999"/>
                </a:solidFill>
                <a:effectLst/>
                <a:latin typeface="Lato" panose="020F0502020204030203" pitchFamily="34" charset="0"/>
                <a:ea typeface="Lato" panose="020F0502020204030203" pitchFamily="34" charset="0"/>
                <a:cs typeface="Lato" panose="020F0502020204030203" pitchFamily="34" charset="0"/>
              </a:rPr>
              <a:t>As AI technology continues to advance, it is likely that it will play an increasingly important role in the Legal Industry, including in the </a:t>
            </a:r>
            <a:r>
              <a:rPr lang="en-GB" sz="2800" dirty="0">
                <a:solidFill>
                  <a:srgbClr val="999999"/>
                </a:solidFill>
                <a:latin typeface="Lato" panose="020F0502020204030203" pitchFamily="34" charset="0"/>
                <a:ea typeface="Lato" panose="020F0502020204030203" pitchFamily="34" charset="0"/>
                <a:cs typeface="Lato" panose="020F0502020204030203" pitchFamily="34" charset="0"/>
              </a:rPr>
              <a:t>Document Review Process. Law Firms that embrace AI and incorporate it into their workflows will be well positioned to take advantage of the many benefits it offers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Google Shape;147;p23">
            <a:extLst>
              <a:ext uri="{FF2B5EF4-FFF2-40B4-BE49-F238E27FC236}">
                <a16:creationId xmlns:a16="http://schemas.microsoft.com/office/drawing/2014/main" id="{F0E3F180-5B9B-FC7E-F863-CF0D4DC296B1}"/>
              </a:ext>
            </a:extLst>
          </p:cNvPr>
          <p:cNvSpPr txBox="1"/>
          <p:nvPr/>
        </p:nvSpPr>
        <p:spPr>
          <a:xfrm>
            <a:off x="740015" y="1318588"/>
            <a:ext cx="795020" cy="491695"/>
          </a:xfrm>
          <a:prstGeom prst="rect">
            <a:avLst/>
          </a:prstGeom>
          <a:noFill/>
          <a:ln>
            <a:noFill/>
          </a:ln>
        </p:spPr>
        <p:txBody>
          <a:bodyPr spcFirstLastPara="1" wrap="square" lIns="0" tIns="0" rIns="0" bIns="0" anchor="t" anchorCtr="0">
            <a:noAutofit/>
          </a:bodyPr>
          <a:lstStyle/>
          <a:p>
            <a:pPr>
              <a:lnSpc>
                <a:spcPct val="70000"/>
              </a:lnSpc>
              <a:spcAft>
                <a:spcPts val="1000"/>
              </a:spcAft>
            </a:pPr>
            <a:r>
              <a:rPr lang="en-GB" sz="4800" dirty="0">
                <a:solidFill>
                  <a:srgbClr val="999999"/>
                </a:solidFill>
                <a:latin typeface="Lato" panose="020F0502020204030203" pitchFamily="34" charset="0"/>
                <a:ea typeface="Lato" panose="020F0502020204030203" pitchFamily="34" charset="0"/>
                <a:cs typeface="Lato" panose="020F0502020204030203" pitchFamily="34" charset="0"/>
              </a:rPr>
              <a:t>09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Google Shape;143;p23">
            <a:extLst>
              <a:ext uri="{FF2B5EF4-FFF2-40B4-BE49-F238E27FC236}">
                <a16:creationId xmlns:a16="http://schemas.microsoft.com/office/drawing/2014/main" id="{F0D702A3-51A8-04A8-CE07-B55730277DF0}"/>
              </a:ext>
            </a:extLst>
          </p:cNvPr>
          <p:cNvSpPr/>
          <p:nvPr/>
        </p:nvSpPr>
        <p:spPr>
          <a:xfrm>
            <a:off x="675245" y="1641081"/>
            <a:ext cx="64770" cy="64770"/>
          </a:xfrm>
          <a:prstGeom prst="ellipse">
            <a:avLst/>
          </a:prstGeom>
          <a:solidFill>
            <a:srgbClr val="A64D79"/>
          </a:solidFill>
          <a:ln>
            <a:noFill/>
          </a:ln>
        </p:spPr>
        <p:txBody>
          <a:bodyPr spcFirstLastPara="1" wrap="square" lIns="34275" tIns="34275" rIns="34275" bIns="34275" anchor="ctr" anchorCtr="0">
            <a:noAutofit/>
          </a:bodyPr>
          <a:lstStyle/>
          <a:p>
            <a:endParaRPr lang="en-GB"/>
          </a:p>
        </p:txBody>
      </p:sp>
      <p:sp>
        <p:nvSpPr>
          <p:cNvPr id="8" name="Google Shape;81;p16">
            <a:extLst>
              <a:ext uri="{FF2B5EF4-FFF2-40B4-BE49-F238E27FC236}">
                <a16:creationId xmlns:a16="http://schemas.microsoft.com/office/drawing/2014/main" id="{167EA741-E1DA-BD34-4727-2672FEC5422C}"/>
              </a:ext>
            </a:extLst>
          </p:cNvPr>
          <p:cNvSpPr txBox="1"/>
          <p:nvPr/>
        </p:nvSpPr>
        <p:spPr>
          <a:xfrm>
            <a:off x="671255" y="2777962"/>
            <a:ext cx="4469130" cy="872429"/>
          </a:xfrm>
          <a:prstGeom prst="rect">
            <a:avLst/>
          </a:prstGeom>
          <a:noFill/>
          <a:ln>
            <a:noFill/>
          </a:ln>
        </p:spPr>
        <p:txBody>
          <a:bodyPr spcFirstLastPara="1" wrap="square" lIns="0" tIns="0" rIns="0" bIns="0" anchor="t" anchorCtr="0">
            <a:noAutofit/>
          </a:bodyPr>
          <a:lstStyle/>
          <a:p>
            <a:pPr>
              <a:lnSpc>
                <a:spcPct val="80000"/>
              </a:lnSpc>
              <a:spcAft>
                <a:spcPts val="1000"/>
              </a:spcAft>
            </a:pPr>
            <a:r>
              <a:rPr lang="en-GB" sz="3600" dirty="0">
                <a:solidFill>
                  <a:srgbClr val="A64D79"/>
                </a:solidFill>
                <a:latin typeface="Lato Light" panose="020F0502020204030203" pitchFamily="34" charset="0"/>
                <a:ea typeface="Lato Light" panose="020F0502020204030203" pitchFamily="34" charset="0"/>
                <a:cs typeface="Lato Light" panose="020F0502020204030203" pitchFamily="34" charset="0"/>
              </a:rPr>
              <a:t>AI FOR</a:t>
            </a:r>
          </a:p>
          <a:p>
            <a:pPr>
              <a:lnSpc>
                <a:spcPct val="80000"/>
              </a:lnSpc>
              <a:spcAft>
                <a:spcPts val="1000"/>
              </a:spcAft>
            </a:pPr>
            <a: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FUTURE LAW FIRM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a:extLst>
              <a:ext uri="{FF2B5EF4-FFF2-40B4-BE49-F238E27FC236}">
                <a16:creationId xmlns:a16="http://schemas.microsoft.com/office/drawing/2014/main" id="{1BC3927D-C0C5-FC9D-1CF3-EC76696E390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143945" y="8358509"/>
            <a:ext cx="1042800" cy="1099078"/>
          </a:xfrm>
          <a:prstGeom prst="rect">
            <a:avLst/>
          </a:prstGeom>
        </p:spPr>
      </p:pic>
    </p:spTree>
    <p:extLst>
      <p:ext uri="{BB962C8B-B14F-4D97-AF65-F5344CB8AC3E}">
        <p14:creationId xmlns:p14="http://schemas.microsoft.com/office/powerpoint/2010/main" val="855457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153;p24" descr="map4.png">
            <a:extLst>
              <a:ext uri="{FF2B5EF4-FFF2-40B4-BE49-F238E27FC236}">
                <a16:creationId xmlns:a16="http://schemas.microsoft.com/office/drawing/2014/main" id="{3562468C-916D-4838-9DB5-B02ADE2E1D2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856033" y="1129133"/>
            <a:ext cx="5556159" cy="2800666"/>
          </a:xfrm>
          <a:prstGeom prst="rect">
            <a:avLst/>
          </a:prstGeom>
          <a:noFill/>
          <a:ln>
            <a:noFill/>
          </a:ln>
        </p:spPr>
      </p:pic>
      <p:pic>
        <p:nvPicPr>
          <p:cNvPr id="5" name="Google Shape;82;p16" descr="Icon&#10;&#10;Description automatically generated">
            <a:extLst>
              <a:ext uri="{FF2B5EF4-FFF2-40B4-BE49-F238E27FC236}">
                <a16:creationId xmlns:a16="http://schemas.microsoft.com/office/drawing/2014/main" id="{EF7DC1E5-0D62-25FE-B38F-29BD333C3029}"/>
              </a:ext>
            </a:extLst>
          </p:cNvPr>
          <p:cNvPicPr/>
          <p:nvPr/>
        </p:nvPicPr>
        <p:blipFill>
          <a:blip r:embed="rId3" cstate="screen">
            <a:alphaModFix/>
            <a:extLst>
              <a:ext uri="{28A0092B-C50C-407E-A947-70E740481C1C}">
                <a14:useLocalDpi xmlns:a14="http://schemas.microsoft.com/office/drawing/2010/main"/>
              </a:ext>
            </a:extLst>
          </a:blip>
          <a:stretch>
            <a:fillRect/>
          </a:stretch>
        </p:blipFill>
        <p:spPr>
          <a:xfrm>
            <a:off x="5594976" y="448413"/>
            <a:ext cx="857885" cy="680720"/>
          </a:xfrm>
          <a:prstGeom prst="rect">
            <a:avLst/>
          </a:prstGeom>
          <a:noFill/>
          <a:ln>
            <a:noFill/>
          </a:ln>
        </p:spPr>
      </p:pic>
      <p:sp>
        <p:nvSpPr>
          <p:cNvPr id="2" name="Google Shape;88;p17">
            <a:extLst>
              <a:ext uri="{FF2B5EF4-FFF2-40B4-BE49-F238E27FC236}">
                <a16:creationId xmlns:a16="http://schemas.microsoft.com/office/drawing/2014/main" id="{A60DF337-7B58-F529-C0A1-4090A7489D8E}"/>
              </a:ext>
            </a:extLst>
          </p:cNvPr>
          <p:cNvSpPr txBox="1"/>
          <p:nvPr/>
        </p:nvSpPr>
        <p:spPr>
          <a:xfrm>
            <a:off x="671255" y="3993807"/>
            <a:ext cx="5515490" cy="4783060"/>
          </a:xfrm>
          <a:prstGeom prst="rect">
            <a:avLst/>
          </a:prstGeom>
          <a:noFill/>
          <a:ln>
            <a:noFill/>
          </a:ln>
        </p:spPr>
        <p:txBody>
          <a:bodyPr spcFirstLastPara="1" wrap="square" lIns="0" tIns="0" rIns="0" bIns="0" anchor="t" anchorCtr="0">
            <a:noAutofit/>
          </a:bodyPr>
          <a:lstStyle/>
          <a:p>
            <a:pPr>
              <a:lnSpc>
                <a:spcPct val="115000"/>
              </a:lnSpc>
              <a:spcAft>
                <a:spcPts val="1000"/>
              </a:spcAft>
            </a:pPr>
            <a:r>
              <a:rPr lang="en-GB" sz="2800" dirty="0">
                <a:solidFill>
                  <a:srgbClr val="999999"/>
                </a:solidFill>
                <a:effectLst/>
                <a:latin typeface="Lato" panose="020F0502020204030203" pitchFamily="34" charset="0"/>
                <a:ea typeface="Lato" panose="020F0502020204030203" pitchFamily="34" charset="0"/>
                <a:cs typeface="Lato" panose="020F0502020204030203" pitchFamily="34" charset="0"/>
              </a:rPr>
              <a:t>It is important for Law Firms to carefully consider the ethical and legal implications of using AI in document review. For example, they should ensure that the use of AI is transparent and accountable, and appropriate safeguards are in place to protect client confidentiality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Google Shape;147;p23">
            <a:extLst>
              <a:ext uri="{FF2B5EF4-FFF2-40B4-BE49-F238E27FC236}">
                <a16:creationId xmlns:a16="http://schemas.microsoft.com/office/drawing/2014/main" id="{F0E3F180-5B9B-FC7E-F863-CF0D4DC296B1}"/>
              </a:ext>
            </a:extLst>
          </p:cNvPr>
          <p:cNvSpPr txBox="1"/>
          <p:nvPr/>
        </p:nvSpPr>
        <p:spPr>
          <a:xfrm>
            <a:off x="740015" y="1318588"/>
            <a:ext cx="795020" cy="491695"/>
          </a:xfrm>
          <a:prstGeom prst="rect">
            <a:avLst/>
          </a:prstGeom>
          <a:noFill/>
          <a:ln>
            <a:noFill/>
          </a:ln>
        </p:spPr>
        <p:txBody>
          <a:bodyPr spcFirstLastPara="1" wrap="square" lIns="0" tIns="0" rIns="0" bIns="0" anchor="t" anchorCtr="0">
            <a:noAutofit/>
          </a:bodyPr>
          <a:lstStyle/>
          <a:p>
            <a:pPr>
              <a:lnSpc>
                <a:spcPct val="70000"/>
              </a:lnSpc>
              <a:spcAft>
                <a:spcPts val="1000"/>
              </a:spcAft>
            </a:pPr>
            <a:r>
              <a:rPr lang="en-GB" sz="4800" dirty="0">
                <a:solidFill>
                  <a:srgbClr val="999999"/>
                </a:solidFill>
                <a:effectLst/>
                <a:latin typeface="Lato" panose="020F0502020204030203" pitchFamily="34" charset="0"/>
                <a:ea typeface="Lato" panose="020F0502020204030203" pitchFamily="34" charset="0"/>
                <a:cs typeface="Lato" panose="020F0502020204030203" pitchFamily="34" charset="0"/>
              </a:rPr>
              <a:t>10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Google Shape;143;p23">
            <a:extLst>
              <a:ext uri="{FF2B5EF4-FFF2-40B4-BE49-F238E27FC236}">
                <a16:creationId xmlns:a16="http://schemas.microsoft.com/office/drawing/2014/main" id="{F0D702A3-51A8-04A8-CE07-B55730277DF0}"/>
              </a:ext>
            </a:extLst>
          </p:cNvPr>
          <p:cNvSpPr/>
          <p:nvPr/>
        </p:nvSpPr>
        <p:spPr>
          <a:xfrm>
            <a:off x="675245" y="1641081"/>
            <a:ext cx="64770" cy="64770"/>
          </a:xfrm>
          <a:prstGeom prst="ellipse">
            <a:avLst/>
          </a:prstGeom>
          <a:solidFill>
            <a:srgbClr val="A64D79"/>
          </a:solidFill>
          <a:ln>
            <a:noFill/>
          </a:ln>
        </p:spPr>
        <p:txBody>
          <a:bodyPr spcFirstLastPara="1" wrap="square" lIns="34275" tIns="34275" rIns="34275" bIns="34275" anchor="ctr" anchorCtr="0">
            <a:noAutofit/>
          </a:bodyPr>
          <a:lstStyle/>
          <a:p>
            <a:endParaRPr lang="en-GB"/>
          </a:p>
        </p:txBody>
      </p:sp>
      <p:sp>
        <p:nvSpPr>
          <p:cNvPr id="8" name="Google Shape;81;p16">
            <a:extLst>
              <a:ext uri="{FF2B5EF4-FFF2-40B4-BE49-F238E27FC236}">
                <a16:creationId xmlns:a16="http://schemas.microsoft.com/office/drawing/2014/main" id="{167EA741-E1DA-BD34-4727-2672FEC5422C}"/>
              </a:ext>
            </a:extLst>
          </p:cNvPr>
          <p:cNvSpPr txBox="1"/>
          <p:nvPr/>
        </p:nvSpPr>
        <p:spPr>
          <a:xfrm>
            <a:off x="671255" y="2777962"/>
            <a:ext cx="4469130" cy="872429"/>
          </a:xfrm>
          <a:prstGeom prst="rect">
            <a:avLst/>
          </a:prstGeom>
          <a:noFill/>
          <a:ln>
            <a:noFill/>
          </a:ln>
        </p:spPr>
        <p:txBody>
          <a:bodyPr spcFirstLastPara="1" wrap="square" lIns="0" tIns="0" rIns="0" bIns="0" anchor="t" anchorCtr="0">
            <a:noAutofit/>
          </a:bodyPr>
          <a:lstStyle/>
          <a:p>
            <a:pPr>
              <a:lnSpc>
                <a:spcPct val="80000"/>
              </a:lnSpc>
              <a:spcAft>
                <a:spcPts val="1000"/>
              </a:spcAft>
            </a:pPr>
            <a: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TRANSPARENT</a:t>
            </a:r>
            <a:b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br>
            <a:r>
              <a:rPr lang="en-GB" sz="3600" dirty="0">
                <a:solidFill>
                  <a:srgbClr val="A64D79"/>
                </a:solidFill>
                <a:latin typeface="Lato Light" panose="020F0502020204030203" pitchFamily="34" charset="0"/>
                <a:ea typeface="Lato Light" panose="020F0502020204030203" pitchFamily="34" charset="0"/>
                <a:cs typeface="Lato Light" panose="020F0502020204030203" pitchFamily="34" charset="0"/>
              </a:rPr>
              <a:t>ACCOUNTABLE</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FAD05882-5C89-07DC-F15B-8314945B66EE}"/>
              </a:ext>
            </a:extLst>
          </p:cNvPr>
          <p:cNvPicPr>
            <a:picLocks noChangeAspect="1"/>
          </p:cNvPicPr>
          <p:nvPr/>
        </p:nvPicPr>
        <p:blipFill>
          <a:blip r:embed="rId4"/>
          <a:stretch>
            <a:fillRect/>
          </a:stretch>
        </p:blipFill>
        <p:spPr>
          <a:xfrm>
            <a:off x="4605793" y="8218496"/>
            <a:ext cx="1580952" cy="1295238"/>
          </a:xfrm>
          <a:prstGeom prst="rect">
            <a:avLst/>
          </a:prstGeom>
        </p:spPr>
      </p:pic>
    </p:spTree>
    <p:extLst>
      <p:ext uri="{BB962C8B-B14F-4D97-AF65-F5344CB8AC3E}">
        <p14:creationId xmlns:p14="http://schemas.microsoft.com/office/powerpoint/2010/main" val="2787599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153;p24" descr="map4.png">
            <a:extLst>
              <a:ext uri="{FF2B5EF4-FFF2-40B4-BE49-F238E27FC236}">
                <a16:creationId xmlns:a16="http://schemas.microsoft.com/office/drawing/2014/main" id="{3562468C-916D-4838-9DB5-B02ADE2E1D2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856033" y="1129133"/>
            <a:ext cx="5556159" cy="2800666"/>
          </a:xfrm>
          <a:prstGeom prst="rect">
            <a:avLst/>
          </a:prstGeom>
          <a:noFill/>
          <a:ln>
            <a:noFill/>
          </a:ln>
        </p:spPr>
      </p:pic>
      <p:pic>
        <p:nvPicPr>
          <p:cNvPr id="5" name="Google Shape;82;p16" descr="Icon&#10;&#10;Description automatically generated">
            <a:extLst>
              <a:ext uri="{FF2B5EF4-FFF2-40B4-BE49-F238E27FC236}">
                <a16:creationId xmlns:a16="http://schemas.microsoft.com/office/drawing/2014/main" id="{EF7DC1E5-0D62-25FE-B38F-29BD333C3029}"/>
              </a:ext>
            </a:extLst>
          </p:cNvPr>
          <p:cNvPicPr/>
          <p:nvPr/>
        </p:nvPicPr>
        <p:blipFill>
          <a:blip r:embed="rId3" cstate="screen">
            <a:alphaModFix/>
            <a:extLst>
              <a:ext uri="{28A0092B-C50C-407E-A947-70E740481C1C}">
                <a14:useLocalDpi xmlns:a14="http://schemas.microsoft.com/office/drawing/2010/main"/>
              </a:ext>
            </a:extLst>
          </a:blip>
          <a:stretch>
            <a:fillRect/>
          </a:stretch>
        </p:blipFill>
        <p:spPr>
          <a:xfrm>
            <a:off x="5594976" y="448413"/>
            <a:ext cx="857885" cy="680720"/>
          </a:xfrm>
          <a:prstGeom prst="rect">
            <a:avLst/>
          </a:prstGeom>
          <a:noFill/>
          <a:ln>
            <a:noFill/>
          </a:ln>
        </p:spPr>
      </p:pic>
      <p:sp>
        <p:nvSpPr>
          <p:cNvPr id="3" name="Google Shape;147;p23">
            <a:extLst>
              <a:ext uri="{FF2B5EF4-FFF2-40B4-BE49-F238E27FC236}">
                <a16:creationId xmlns:a16="http://schemas.microsoft.com/office/drawing/2014/main" id="{F0E3F180-5B9B-FC7E-F863-CF0D4DC296B1}"/>
              </a:ext>
            </a:extLst>
          </p:cNvPr>
          <p:cNvSpPr txBox="1"/>
          <p:nvPr/>
        </p:nvSpPr>
        <p:spPr>
          <a:xfrm>
            <a:off x="740015" y="1318588"/>
            <a:ext cx="795020" cy="491695"/>
          </a:xfrm>
          <a:prstGeom prst="rect">
            <a:avLst/>
          </a:prstGeom>
          <a:noFill/>
          <a:ln>
            <a:noFill/>
          </a:ln>
        </p:spPr>
        <p:txBody>
          <a:bodyPr spcFirstLastPara="1" wrap="square" lIns="0" tIns="0" rIns="0" bIns="0" anchor="t" anchorCtr="0">
            <a:noAutofit/>
          </a:bodyPr>
          <a:lstStyle/>
          <a:p>
            <a:pPr>
              <a:lnSpc>
                <a:spcPct val="70000"/>
              </a:lnSpc>
              <a:spcAft>
                <a:spcPts val="1000"/>
              </a:spcAft>
            </a:pPr>
            <a:r>
              <a:rPr lang="en-GB" sz="4800" dirty="0">
                <a:solidFill>
                  <a:srgbClr val="999999"/>
                </a:solidFill>
                <a:effectLst/>
                <a:latin typeface="Lato" panose="020F0502020204030203" pitchFamily="34" charset="0"/>
                <a:ea typeface="Lato" panose="020F0502020204030203" pitchFamily="34" charset="0"/>
                <a:cs typeface="Lato" panose="020F0502020204030203" pitchFamily="34" charset="0"/>
              </a:rPr>
              <a:t>11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Google Shape;143;p23">
            <a:extLst>
              <a:ext uri="{FF2B5EF4-FFF2-40B4-BE49-F238E27FC236}">
                <a16:creationId xmlns:a16="http://schemas.microsoft.com/office/drawing/2014/main" id="{F0D702A3-51A8-04A8-CE07-B55730277DF0}"/>
              </a:ext>
            </a:extLst>
          </p:cNvPr>
          <p:cNvSpPr/>
          <p:nvPr/>
        </p:nvSpPr>
        <p:spPr>
          <a:xfrm>
            <a:off x="675245" y="1641081"/>
            <a:ext cx="64770" cy="64770"/>
          </a:xfrm>
          <a:prstGeom prst="ellipse">
            <a:avLst/>
          </a:prstGeom>
          <a:solidFill>
            <a:srgbClr val="A64D79"/>
          </a:solidFill>
          <a:ln>
            <a:noFill/>
          </a:ln>
        </p:spPr>
        <p:txBody>
          <a:bodyPr spcFirstLastPara="1" wrap="square" lIns="34275" tIns="34275" rIns="34275" bIns="34275" anchor="ctr" anchorCtr="0">
            <a:noAutofit/>
          </a:bodyPr>
          <a:lstStyle/>
          <a:p>
            <a:endParaRPr lang="en-GB"/>
          </a:p>
        </p:txBody>
      </p:sp>
      <p:sp>
        <p:nvSpPr>
          <p:cNvPr id="4" name="Google Shape;161;p24">
            <a:extLst>
              <a:ext uri="{FF2B5EF4-FFF2-40B4-BE49-F238E27FC236}">
                <a16:creationId xmlns:a16="http://schemas.microsoft.com/office/drawing/2014/main" id="{73307CD4-6AAA-7876-42B2-B40C634B393A}"/>
              </a:ext>
            </a:extLst>
          </p:cNvPr>
          <p:cNvSpPr txBox="1"/>
          <p:nvPr/>
        </p:nvSpPr>
        <p:spPr>
          <a:xfrm>
            <a:off x="675245" y="2227441"/>
            <a:ext cx="3876900" cy="6426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FD546B"/>
              </a:buClr>
              <a:buSzPts val="4500"/>
              <a:buFont typeface="Helvetica Neue"/>
              <a:buNone/>
            </a:pPr>
            <a:r>
              <a:rPr lang="pl" sz="4500" dirty="0">
                <a:solidFill>
                  <a:srgbClr val="A64D79"/>
                </a:solidFill>
                <a:latin typeface="Lato Light"/>
                <a:ea typeface="Lato Light"/>
                <a:cs typeface="Lato Light"/>
                <a:sym typeface="Lato Light"/>
              </a:rPr>
              <a:t>LET’S START NOW!</a:t>
            </a:r>
            <a:endParaRPr sz="4500" i="0" u="none" strike="noStrike" cap="none" dirty="0">
              <a:solidFill>
                <a:srgbClr val="A64D79"/>
              </a:solidFill>
              <a:latin typeface="Lato Light"/>
              <a:ea typeface="Lato Light"/>
              <a:cs typeface="Lato Light"/>
              <a:sym typeface="Lato Light"/>
            </a:endParaRPr>
          </a:p>
        </p:txBody>
      </p:sp>
      <p:sp>
        <p:nvSpPr>
          <p:cNvPr id="10" name="Google Shape;108;p19">
            <a:extLst>
              <a:ext uri="{FF2B5EF4-FFF2-40B4-BE49-F238E27FC236}">
                <a16:creationId xmlns:a16="http://schemas.microsoft.com/office/drawing/2014/main" id="{940AF6FE-62ED-BB9D-D740-5715C3266205}"/>
              </a:ext>
            </a:extLst>
          </p:cNvPr>
          <p:cNvSpPr txBox="1"/>
          <p:nvPr/>
        </p:nvSpPr>
        <p:spPr>
          <a:xfrm>
            <a:off x="675245" y="8284495"/>
            <a:ext cx="5596828" cy="984744"/>
          </a:xfrm>
          <a:prstGeom prst="rect">
            <a:avLst/>
          </a:prstGeom>
          <a:noFill/>
          <a:ln>
            <a:noFill/>
          </a:ln>
        </p:spPr>
        <p:txBody>
          <a:bodyPr spcFirstLastPara="1" wrap="square" lIns="28575" tIns="28575" rIns="28575" bIns="28575" anchor="t" anchorCtr="0">
            <a:noAutofit/>
          </a:bodyPr>
          <a:lstStyle/>
          <a:p>
            <a:pPr marL="0" marR="0" lvl="0" indent="0" algn="l" rtl="0">
              <a:lnSpc>
                <a:spcPct val="110000"/>
              </a:lnSpc>
              <a:spcBef>
                <a:spcPts val="0"/>
              </a:spcBef>
              <a:spcAft>
                <a:spcPts val="0"/>
              </a:spcAft>
              <a:buClr>
                <a:srgbClr val="58585B"/>
              </a:buClr>
              <a:buSzPts val="1100"/>
              <a:buFont typeface="Helvetica Neue"/>
              <a:buNone/>
            </a:pPr>
            <a:r>
              <a:rPr lang="en-GB" sz="1100" dirty="0">
                <a:solidFill>
                  <a:schemeClr val="dk1"/>
                </a:solidFill>
                <a:highlight>
                  <a:srgbClr val="FFFFFF"/>
                </a:highlight>
                <a:latin typeface="Lato Light"/>
                <a:ea typeface="Lato Light"/>
                <a:cs typeface="Lato Light"/>
                <a:sym typeface="Lato Light"/>
              </a:rPr>
              <a:t>MEET US, WE CAN HELP:</a:t>
            </a:r>
          </a:p>
          <a:p>
            <a:pPr lvl="0">
              <a:lnSpc>
                <a:spcPct val="110000"/>
              </a:lnSpc>
              <a:buClr>
                <a:srgbClr val="58585B"/>
              </a:buClr>
              <a:buSzPts val="1100"/>
            </a:pPr>
            <a:r>
              <a:rPr lang="en-GB" sz="1100" dirty="0">
                <a:solidFill>
                  <a:schemeClr val="dk1"/>
                </a:solidFill>
                <a:latin typeface="Lato Light"/>
                <a:ea typeface="Lato Light"/>
                <a:cs typeface="Lato Light"/>
                <a:sym typeface="Lato Light"/>
              </a:rPr>
              <a:t>https://calendly.com/danielczarnecki/virtual-coffee</a:t>
            </a:r>
          </a:p>
          <a:p>
            <a:pPr lvl="0">
              <a:lnSpc>
                <a:spcPct val="110000"/>
              </a:lnSpc>
              <a:buClr>
                <a:srgbClr val="58585B"/>
              </a:buClr>
              <a:buSzPts val="1100"/>
            </a:pPr>
            <a:endParaRPr lang="en-GB" sz="1100" dirty="0">
              <a:solidFill>
                <a:schemeClr val="dk1"/>
              </a:solidFill>
              <a:highlight>
                <a:srgbClr val="FFFFFF"/>
              </a:highlight>
              <a:latin typeface="Lato Light"/>
              <a:ea typeface="Lato Light"/>
              <a:cs typeface="Lato Light"/>
              <a:sym typeface="Lato Light"/>
            </a:endParaRPr>
          </a:p>
          <a:p>
            <a:pPr lvl="0">
              <a:lnSpc>
                <a:spcPct val="110000"/>
              </a:lnSpc>
              <a:buClr>
                <a:srgbClr val="58585B"/>
              </a:buClr>
              <a:buSzPts val="1100"/>
            </a:pPr>
            <a:r>
              <a:rPr lang="en-GB" sz="1100" dirty="0">
                <a:solidFill>
                  <a:schemeClr val="dk1"/>
                </a:solidFill>
                <a:highlight>
                  <a:srgbClr val="FFFFFF"/>
                </a:highlight>
                <a:latin typeface="Lato Light"/>
                <a:ea typeface="Lato Light"/>
                <a:cs typeface="Lato Light"/>
                <a:sym typeface="Lato Light"/>
              </a:rPr>
              <a:t>https://AIdot.cloud</a:t>
            </a:r>
          </a:p>
          <a:p>
            <a:pPr lvl="0">
              <a:lnSpc>
                <a:spcPct val="110000"/>
              </a:lnSpc>
              <a:buClr>
                <a:srgbClr val="58585B"/>
              </a:buClr>
              <a:buSzPts val="1100"/>
            </a:pPr>
            <a:endParaRPr lang="en-GB" sz="1100" dirty="0">
              <a:solidFill>
                <a:schemeClr val="dk1"/>
              </a:solidFill>
              <a:highlight>
                <a:srgbClr val="FFFFFF"/>
              </a:highlight>
              <a:latin typeface="Lato Light"/>
              <a:ea typeface="Lato Light"/>
              <a:cs typeface="Lato Light"/>
              <a:sym typeface="Lato Light"/>
            </a:endParaRPr>
          </a:p>
          <a:p>
            <a:pPr marL="0" marR="0" lvl="0" indent="0" algn="l" rtl="0">
              <a:lnSpc>
                <a:spcPct val="110000"/>
              </a:lnSpc>
              <a:spcBef>
                <a:spcPts val="0"/>
              </a:spcBef>
              <a:spcAft>
                <a:spcPts val="0"/>
              </a:spcAft>
              <a:buClr>
                <a:srgbClr val="58585B"/>
              </a:buClr>
              <a:buSzPts val="1100"/>
              <a:buFont typeface="Helvetica Neue"/>
              <a:buNone/>
            </a:pPr>
            <a:endParaRPr sz="1100" dirty="0">
              <a:solidFill>
                <a:schemeClr val="dk1"/>
              </a:solidFill>
              <a:highlight>
                <a:srgbClr val="FFFFFF"/>
              </a:highlight>
              <a:latin typeface="Lato Light"/>
              <a:ea typeface="Lato Light"/>
              <a:cs typeface="Lato Light"/>
              <a:sym typeface="Lato Light"/>
            </a:endParaRPr>
          </a:p>
        </p:txBody>
      </p:sp>
      <p:pic>
        <p:nvPicPr>
          <p:cNvPr id="12" name="Picture 11">
            <a:extLst>
              <a:ext uri="{FF2B5EF4-FFF2-40B4-BE49-F238E27FC236}">
                <a16:creationId xmlns:a16="http://schemas.microsoft.com/office/drawing/2014/main" id="{1DE07651-C598-D3FB-867E-DD3B73B8F83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42549" y="4354461"/>
            <a:ext cx="4772902" cy="2962643"/>
          </a:xfrm>
          <a:prstGeom prst="rect">
            <a:avLst/>
          </a:prstGeom>
        </p:spPr>
      </p:pic>
    </p:spTree>
    <p:extLst>
      <p:ext uri="{BB962C8B-B14F-4D97-AF65-F5344CB8AC3E}">
        <p14:creationId xmlns:p14="http://schemas.microsoft.com/office/powerpoint/2010/main" val="2847251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p:tgtEl>
                                          <p:spTgt spid="10"/>
                                        </p:tgtEl>
                                        <p:attrNameLst>
                                          <p:attrName>ppt_w</p:attrName>
                                        </p:attrNameLst>
                                      </p:cBhvr>
                                      <p:tavLst>
                                        <p:tav tm="0">
                                          <p:val>
                                            <p:strVal val="0"/>
                                          </p:val>
                                        </p:tav>
                                        <p:tav tm="100000">
                                          <p:val>
                                            <p:strVal val="#ppt_w"/>
                                          </p:val>
                                        </p:tav>
                                      </p:tavLst>
                                    </p:anim>
                                    <p:anim calcmode="lin" valueType="num">
                                      <p:cBhvr additive="base">
                                        <p:cTn id="8" dur="500"/>
                                        <p:tgtEl>
                                          <p:spTgt spid="1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A2A1B47-798D-3381-AB16-9567A432E0C1}"/>
              </a:ext>
            </a:extLst>
          </p:cNvPr>
          <p:cNvPicPr>
            <a:picLocks noChangeAspect="1"/>
          </p:cNvPicPr>
          <p:nvPr/>
        </p:nvPicPr>
        <p:blipFill>
          <a:blip r:embed="rId2"/>
          <a:stretch>
            <a:fillRect/>
          </a:stretch>
        </p:blipFill>
        <p:spPr>
          <a:xfrm>
            <a:off x="4415589" y="7276462"/>
            <a:ext cx="2137194" cy="2299220"/>
          </a:xfrm>
          <a:prstGeom prst="rect">
            <a:avLst/>
          </a:prstGeom>
        </p:spPr>
      </p:pic>
      <p:pic>
        <p:nvPicPr>
          <p:cNvPr id="5" name="Google Shape;82;p16" descr="Icon&#10;&#10;Description automatically generated">
            <a:extLst>
              <a:ext uri="{FF2B5EF4-FFF2-40B4-BE49-F238E27FC236}">
                <a16:creationId xmlns:a16="http://schemas.microsoft.com/office/drawing/2014/main" id="{EF7DC1E5-0D62-25FE-B38F-29BD333C3029}"/>
              </a:ext>
            </a:extLst>
          </p:cNvPr>
          <p:cNvPicPr/>
          <p:nvPr/>
        </p:nvPicPr>
        <p:blipFill>
          <a:blip r:embed="rId3" cstate="screen">
            <a:alphaModFix/>
            <a:extLst>
              <a:ext uri="{28A0092B-C50C-407E-A947-70E740481C1C}">
                <a14:useLocalDpi xmlns:a14="http://schemas.microsoft.com/office/drawing/2010/main"/>
              </a:ext>
            </a:extLst>
          </a:blip>
          <a:stretch>
            <a:fillRect/>
          </a:stretch>
        </p:blipFill>
        <p:spPr>
          <a:xfrm>
            <a:off x="5594976" y="448413"/>
            <a:ext cx="857885" cy="680720"/>
          </a:xfrm>
          <a:prstGeom prst="rect">
            <a:avLst/>
          </a:prstGeom>
          <a:noFill/>
          <a:ln>
            <a:noFill/>
          </a:ln>
        </p:spPr>
      </p:pic>
      <p:sp>
        <p:nvSpPr>
          <p:cNvPr id="2" name="Google Shape;88;p17">
            <a:extLst>
              <a:ext uri="{FF2B5EF4-FFF2-40B4-BE49-F238E27FC236}">
                <a16:creationId xmlns:a16="http://schemas.microsoft.com/office/drawing/2014/main" id="{A60DF337-7B58-F529-C0A1-4090A7489D8E}"/>
              </a:ext>
            </a:extLst>
          </p:cNvPr>
          <p:cNvSpPr txBox="1"/>
          <p:nvPr/>
        </p:nvSpPr>
        <p:spPr>
          <a:xfrm>
            <a:off x="671255" y="3993807"/>
            <a:ext cx="5515490" cy="3771900"/>
          </a:xfrm>
          <a:prstGeom prst="rect">
            <a:avLst/>
          </a:prstGeom>
          <a:noFill/>
          <a:ln>
            <a:noFill/>
          </a:ln>
        </p:spPr>
        <p:txBody>
          <a:bodyPr spcFirstLastPara="1" wrap="square" lIns="0" tIns="0" rIns="0" bIns="0" anchor="t" anchorCtr="0">
            <a:noAutofit/>
          </a:bodyPr>
          <a:lstStyle/>
          <a:p>
            <a:pPr>
              <a:lnSpc>
                <a:spcPct val="115000"/>
              </a:lnSpc>
              <a:spcAft>
                <a:spcPts val="1000"/>
              </a:spcAft>
            </a:pPr>
            <a:r>
              <a:rPr lang="en-GB" sz="2800" dirty="0">
                <a:solidFill>
                  <a:srgbClr val="999999"/>
                </a:solidFill>
                <a:effectLst/>
                <a:latin typeface="Lato" panose="020F0502020204030203" pitchFamily="34" charset="0"/>
                <a:ea typeface="Lato" panose="020F0502020204030203" pitchFamily="34" charset="0"/>
                <a:cs typeface="Lato" panose="020F0502020204030203" pitchFamily="34" charset="0"/>
              </a:rPr>
              <a:t>Document review is a crucial and often time-consuming task for Law Firms. </a:t>
            </a:r>
            <a:br>
              <a:rPr lang="en-GB" sz="2800" dirty="0">
                <a:solidFill>
                  <a:srgbClr val="999999"/>
                </a:solidFill>
                <a:effectLst/>
                <a:latin typeface="Lato" panose="020F0502020204030203" pitchFamily="34" charset="0"/>
                <a:ea typeface="Lato" panose="020F0502020204030203" pitchFamily="34" charset="0"/>
                <a:cs typeface="Lato" panose="020F0502020204030203" pitchFamily="34" charset="0"/>
              </a:rPr>
            </a:br>
            <a:r>
              <a:rPr lang="en-GB" sz="2800" dirty="0">
                <a:solidFill>
                  <a:srgbClr val="999999"/>
                </a:solidFill>
                <a:effectLst/>
                <a:latin typeface="Lato" panose="020F0502020204030203" pitchFamily="34" charset="0"/>
                <a:ea typeface="Lato" panose="020F0502020204030203" pitchFamily="34" charset="0"/>
                <a:cs typeface="Lato" panose="020F0502020204030203" pitchFamily="34" charset="0"/>
              </a:rPr>
              <a:t>Artificial Intelligence (AI) can greatly improve the efficiency of this process by automating many of the tasks involved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Google Shape;147;p23">
            <a:extLst>
              <a:ext uri="{FF2B5EF4-FFF2-40B4-BE49-F238E27FC236}">
                <a16:creationId xmlns:a16="http://schemas.microsoft.com/office/drawing/2014/main" id="{F0E3F180-5B9B-FC7E-F863-CF0D4DC296B1}"/>
              </a:ext>
            </a:extLst>
          </p:cNvPr>
          <p:cNvSpPr txBox="1"/>
          <p:nvPr/>
        </p:nvSpPr>
        <p:spPr>
          <a:xfrm>
            <a:off x="740015" y="1318588"/>
            <a:ext cx="795020" cy="491695"/>
          </a:xfrm>
          <a:prstGeom prst="rect">
            <a:avLst/>
          </a:prstGeom>
          <a:noFill/>
          <a:ln>
            <a:noFill/>
          </a:ln>
        </p:spPr>
        <p:txBody>
          <a:bodyPr spcFirstLastPara="1" wrap="square" lIns="0" tIns="0" rIns="0" bIns="0" anchor="t" anchorCtr="0">
            <a:noAutofit/>
          </a:bodyPr>
          <a:lstStyle/>
          <a:p>
            <a:pPr>
              <a:lnSpc>
                <a:spcPct val="70000"/>
              </a:lnSpc>
              <a:spcAft>
                <a:spcPts val="1000"/>
              </a:spcAft>
            </a:pPr>
            <a:r>
              <a:rPr lang="en-GB" sz="4800" dirty="0">
                <a:solidFill>
                  <a:srgbClr val="999999"/>
                </a:solidFill>
                <a:effectLst/>
                <a:latin typeface="Lato" panose="020F0502020204030203" pitchFamily="34" charset="0"/>
                <a:ea typeface="Lato" panose="020F0502020204030203" pitchFamily="34" charset="0"/>
                <a:cs typeface="Lato" panose="020F0502020204030203" pitchFamily="34" charset="0"/>
              </a:rPr>
              <a:t>01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Google Shape;143;p23">
            <a:extLst>
              <a:ext uri="{FF2B5EF4-FFF2-40B4-BE49-F238E27FC236}">
                <a16:creationId xmlns:a16="http://schemas.microsoft.com/office/drawing/2014/main" id="{F0D702A3-51A8-04A8-CE07-B55730277DF0}"/>
              </a:ext>
            </a:extLst>
          </p:cNvPr>
          <p:cNvSpPr/>
          <p:nvPr/>
        </p:nvSpPr>
        <p:spPr>
          <a:xfrm>
            <a:off x="675245" y="1641081"/>
            <a:ext cx="64770" cy="64770"/>
          </a:xfrm>
          <a:prstGeom prst="ellipse">
            <a:avLst/>
          </a:prstGeom>
          <a:solidFill>
            <a:srgbClr val="A64D79"/>
          </a:solidFill>
          <a:ln>
            <a:noFill/>
          </a:ln>
        </p:spPr>
        <p:txBody>
          <a:bodyPr spcFirstLastPara="1" wrap="square" lIns="34275" tIns="34275" rIns="34275" bIns="34275" anchor="ctr" anchorCtr="0">
            <a:noAutofit/>
          </a:bodyPr>
          <a:lstStyle/>
          <a:p>
            <a:endParaRPr lang="en-GB"/>
          </a:p>
        </p:txBody>
      </p:sp>
      <p:sp>
        <p:nvSpPr>
          <p:cNvPr id="8" name="Google Shape;81;p16">
            <a:extLst>
              <a:ext uri="{FF2B5EF4-FFF2-40B4-BE49-F238E27FC236}">
                <a16:creationId xmlns:a16="http://schemas.microsoft.com/office/drawing/2014/main" id="{167EA741-E1DA-BD34-4727-2672FEC5422C}"/>
              </a:ext>
            </a:extLst>
          </p:cNvPr>
          <p:cNvSpPr txBox="1"/>
          <p:nvPr/>
        </p:nvSpPr>
        <p:spPr>
          <a:xfrm>
            <a:off x="671255" y="2777962"/>
            <a:ext cx="4469130" cy="872429"/>
          </a:xfrm>
          <a:prstGeom prst="rect">
            <a:avLst/>
          </a:prstGeom>
          <a:noFill/>
          <a:ln>
            <a:noFill/>
          </a:ln>
        </p:spPr>
        <p:txBody>
          <a:bodyPr spcFirstLastPara="1" wrap="square" lIns="0" tIns="0" rIns="0" bIns="0" anchor="t" anchorCtr="0">
            <a:noAutofit/>
          </a:bodyPr>
          <a:lstStyle/>
          <a:p>
            <a:pPr>
              <a:lnSpc>
                <a:spcPct val="80000"/>
              </a:lnSpc>
              <a:spcAft>
                <a:spcPts val="1000"/>
              </a:spcAft>
            </a:pPr>
            <a: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EFFICIENCY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Google Shape;153;p24" descr="map4.png">
            <a:extLst>
              <a:ext uri="{FF2B5EF4-FFF2-40B4-BE49-F238E27FC236}">
                <a16:creationId xmlns:a16="http://schemas.microsoft.com/office/drawing/2014/main" id="{3562468C-916D-4838-9DB5-B02ADE2E1D28}"/>
              </a:ext>
            </a:extLst>
          </p:cNvPr>
          <p:cNvPicPr preferRelativeResize="0"/>
          <p:nvPr/>
        </p:nvPicPr>
        <p:blipFill rotWithShape="1">
          <a:blip r:embed="rId4" cstate="screen">
            <a:alphaModFix/>
            <a:extLst>
              <a:ext uri="{28A0092B-C50C-407E-A947-70E740481C1C}">
                <a14:useLocalDpi xmlns:a14="http://schemas.microsoft.com/office/drawing/2010/main"/>
              </a:ext>
            </a:extLst>
          </a:blip>
          <a:srcRect/>
          <a:stretch/>
        </p:blipFill>
        <p:spPr>
          <a:xfrm>
            <a:off x="896702" y="1129133"/>
            <a:ext cx="5556159" cy="2800666"/>
          </a:xfrm>
          <a:prstGeom prst="rect">
            <a:avLst/>
          </a:prstGeom>
          <a:noFill/>
          <a:ln>
            <a:noFill/>
          </a:ln>
        </p:spPr>
      </p:pic>
    </p:spTree>
    <p:extLst>
      <p:ext uri="{BB962C8B-B14F-4D97-AF65-F5344CB8AC3E}">
        <p14:creationId xmlns:p14="http://schemas.microsoft.com/office/powerpoint/2010/main" val="2178358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153;p24" descr="map4.png">
            <a:extLst>
              <a:ext uri="{FF2B5EF4-FFF2-40B4-BE49-F238E27FC236}">
                <a16:creationId xmlns:a16="http://schemas.microsoft.com/office/drawing/2014/main" id="{3562468C-916D-4838-9DB5-B02ADE2E1D2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856033" y="1129133"/>
            <a:ext cx="5556159" cy="2800666"/>
          </a:xfrm>
          <a:prstGeom prst="rect">
            <a:avLst/>
          </a:prstGeom>
          <a:noFill/>
          <a:ln>
            <a:noFill/>
          </a:ln>
        </p:spPr>
      </p:pic>
      <p:pic>
        <p:nvPicPr>
          <p:cNvPr id="5" name="Google Shape;82;p16" descr="Icon&#10;&#10;Description automatically generated">
            <a:extLst>
              <a:ext uri="{FF2B5EF4-FFF2-40B4-BE49-F238E27FC236}">
                <a16:creationId xmlns:a16="http://schemas.microsoft.com/office/drawing/2014/main" id="{EF7DC1E5-0D62-25FE-B38F-29BD333C3029}"/>
              </a:ext>
            </a:extLst>
          </p:cNvPr>
          <p:cNvPicPr/>
          <p:nvPr/>
        </p:nvPicPr>
        <p:blipFill>
          <a:blip r:embed="rId3" cstate="screen">
            <a:alphaModFix/>
            <a:extLst>
              <a:ext uri="{28A0092B-C50C-407E-A947-70E740481C1C}">
                <a14:useLocalDpi xmlns:a14="http://schemas.microsoft.com/office/drawing/2010/main"/>
              </a:ext>
            </a:extLst>
          </a:blip>
          <a:stretch>
            <a:fillRect/>
          </a:stretch>
        </p:blipFill>
        <p:spPr>
          <a:xfrm>
            <a:off x="5594976" y="448413"/>
            <a:ext cx="857885" cy="680720"/>
          </a:xfrm>
          <a:prstGeom prst="rect">
            <a:avLst/>
          </a:prstGeom>
          <a:noFill/>
          <a:ln>
            <a:noFill/>
          </a:ln>
        </p:spPr>
      </p:pic>
      <p:sp>
        <p:nvSpPr>
          <p:cNvPr id="2" name="Google Shape;88;p17">
            <a:extLst>
              <a:ext uri="{FF2B5EF4-FFF2-40B4-BE49-F238E27FC236}">
                <a16:creationId xmlns:a16="http://schemas.microsoft.com/office/drawing/2014/main" id="{A60DF337-7B58-F529-C0A1-4090A7489D8E}"/>
              </a:ext>
            </a:extLst>
          </p:cNvPr>
          <p:cNvSpPr txBox="1"/>
          <p:nvPr/>
        </p:nvSpPr>
        <p:spPr>
          <a:xfrm>
            <a:off x="671255" y="3993807"/>
            <a:ext cx="5515490" cy="4783060"/>
          </a:xfrm>
          <a:prstGeom prst="rect">
            <a:avLst/>
          </a:prstGeom>
          <a:noFill/>
          <a:ln>
            <a:noFill/>
          </a:ln>
        </p:spPr>
        <p:txBody>
          <a:bodyPr spcFirstLastPara="1" wrap="square" lIns="0" tIns="0" rIns="0" bIns="0" anchor="t" anchorCtr="0">
            <a:noAutofit/>
          </a:bodyPr>
          <a:lstStyle/>
          <a:p>
            <a:pPr>
              <a:lnSpc>
                <a:spcPct val="115000"/>
              </a:lnSpc>
              <a:spcAft>
                <a:spcPts val="1000"/>
              </a:spcAft>
            </a:pPr>
            <a:r>
              <a:rPr lang="en-GB" sz="2800" dirty="0">
                <a:solidFill>
                  <a:srgbClr val="999999"/>
                </a:solidFill>
                <a:effectLst/>
                <a:latin typeface="Lato" panose="020F0502020204030203" pitchFamily="34" charset="0"/>
                <a:ea typeface="Lato" panose="020F0502020204030203" pitchFamily="34" charset="0"/>
                <a:cs typeface="Lato" panose="020F0502020204030203" pitchFamily="34" charset="0"/>
              </a:rPr>
              <a:t>One of the main ways that AI can assist with document review is by quickly identifying and extracting relevant information from large volumes of documents. This can save lawyers significant amounts of time that would otherwise be spent reading thorough ever document manually.</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Google Shape;147;p23">
            <a:extLst>
              <a:ext uri="{FF2B5EF4-FFF2-40B4-BE49-F238E27FC236}">
                <a16:creationId xmlns:a16="http://schemas.microsoft.com/office/drawing/2014/main" id="{F0E3F180-5B9B-FC7E-F863-CF0D4DC296B1}"/>
              </a:ext>
            </a:extLst>
          </p:cNvPr>
          <p:cNvSpPr txBox="1"/>
          <p:nvPr/>
        </p:nvSpPr>
        <p:spPr>
          <a:xfrm>
            <a:off x="740015" y="1318588"/>
            <a:ext cx="795020" cy="491695"/>
          </a:xfrm>
          <a:prstGeom prst="rect">
            <a:avLst/>
          </a:prstGeom>
          <a:noFill/>
          <a:ln>
            <a:noFill/>
          </a:ln>
        </p:spPr>
        <p:txBody>
          <a:bodyPr spcFirstLastPara="1" wrap="square" lIns="0" tIns="0" rIns="0" bIns="0" anchor="t" anchorCtr="0">
            <a:noAutofit/>
          </a:bodyPr>
          <a:lstStyle/>
          <a:p>
            <a:pPr>
              <a:lnSpc>
                <a:spcPct val="70000"/>
              </a:lnSpc>
              <a:spcAft>
                <a:spcPts val="1000"/>
              </a:spcAft>
            </a:pPr>
            <a:r>
              <a:rPr lang="en-GB" sz="4800" dirty="0">
                <a:solidFill>
                  <a:srgbClr val="999999"/>
                </a:solidFill>
                <a:latin typeface="Lato" panose="020F0502020204030203" pitchFamily="34" charset="0"/>
                <a:ea typeface="Lato" panose="020F0502020204030203" pitchFamily="34" charset="0"/>
                <a:cs typeface="Lato" panose="020F0502020204030203" pitchFamily="34" charset="0"/>
              </a:rPr>
              <a:t>02</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Google Shape;143;p23">
            <a:extLst>
              <a:ext uri="{FF2B5EF4-FFF2-40B4-BE49-F238E27FC236}">
                <a16:creationId xmlns:a16="http://schemas.microsoft.com/office/drawing/2014/main" id="{F0D702A3-51A8-04A8-CE07-B55730277DF0}"/>
              </a:ext>
            </a:extLst>
          </p:cNvPr>
          <p:cNvSpPr/>
          <p:nvPr/>
        </p:nvSpPr>
        <p:spPr>
          <a:xfrm>
            <a:off x="675245" y="1641081"/>
            <a:ext cx="64770" cy="64770"/>
          </a:xfrm>
          <a:prstGeom prst="ellipse">
            <a:avLst/>
          </a:prstGeom>
          <a:solidFill>
            <a:srgbClr val="A64D79"/>
          </a:solidFill>
          <a:ln>
            <a:noFill/>
          </a:ln>
        </p:spPr>
        <p:txBody>
          <a:bodyPr spcFirstLastPara="1" wrap="square" lIns="34275" tIns="34275" rIns="34275" bIns="34275" anchor="ctr" anchorCtr="0">
            <a:noAutofit/>
          </a:bodyPr>
          <a:lstStyle/>
          <a:p>
            <a:endParaRPr lang="en-GB"/>
          </a:p>
        </p:txBody>
      </p:sp>
      <p:sp>
        <p:nvSpPr>
          <p:cNvPr id="8" name="Google Shape;81;p16">
            <a:extLst>
              <a:ext uri="{FF2B5EF4-FFF2-40B4-BE49-F238E27FC236}">
                <a16:creationId xmlns:a16="http://schemas.microsoft.com/office/drawing/2014/main" id="{167EA741-E1DA-BD34-4727-2672FEC5422C}"/>
              </a:ext>
            </a:extLst>
          </p:cNvPr>
          <p:cNvSpPr txBox="1"/>
          <p:nvPr/>
        </p:nvSpPr>
        <p:spPr>
          <a:xfrm>
            <a:off x="671255" y="2777962"/>
            <a:ext cx="4469130" cy="872429"/>
          </a:xfrm>
          <a:prstGeom prst="rect">
            <a:avLst/>
          </a:prstGeom>
          <a:noFill/>
          <a:ln>
            <a:noFill/>
          </a:ln>
        </p:spPr>
        <p:txBody>
          <a:bodyPr spcFirstLastPara="1" wrap="square" lIns="0" tIns="0" rIns="0" bIns="0" anchor="t" anchorCtr="0">
            <a:noAutofit/>
          </a:bodyPr>
          <a:lstStyle/>
          <a:p>
            <a:pPr>
              <a:lnSpc>
                <a:spcPct val="80000"/>
              </a:lnSpc>
              <a:spcAft>
                <a:spcPts val="1000"/>
              </a:spcAft>
            </a:pPr>
            <a: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EXTRACTING</a:t>
            </a:r>
            <a:b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br>
            <a: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INFORMATION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F9301A4-27FD-6A5E-2F7A-8554CACF2B98}"/>
              </a:ext>
            </a:extLst>
          </p:cNvPr>
          <p:cNvPicPr>
            <a:picLocks noChangeAspect="1"/>
          </p:cNvPicPr>
          <p:nvPr/>
        </p:nvPicPr>
        <p:blipFill>
          <a:blip r:embed="rId4"/>
          <a:stretch>
            <a:fillRect/>
          </a:stretch>
        </p:blipFill>
        <p:spPr>
          <a:xfrm>
            <a:off x="4826933" y="8245637"/>
            <a:ext cx="1257143" cy="1190476"/>
          </a:xfrm>
          <a:prstGeom prst="rect">
            <a:avLst/>
          </a:prstGeom>
        </p:spPr>
      </p:pic>
    </p:spTree>
    <p:extLst>
      <p:ext uri="{BB962C8B-B14F-4D97-AF65-F5344CB8AC3E}">
        <p14:creationId xmlns:p14="http://schemas.microsoft.com/office/powerpoint/2010/main" val="879601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153;p24" descr="map4.png">
            <a:extLst>
              <a:ext uri="{FF2B5EF4-FFF2-40B4-BE49-F238E27FC236}">
                <a16:creationId xmlns:a16="http://schemas.microsoft.com/office/drawing/2014/main" id="{3562468C-916D-4838-9DB5-B02ADE2E1D2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856033" y="1129133"/>
            <a:ext cx="5556159" cy="2800666"/>
          </a:xfrm>
          <a:prstGeom prst="rect">
            <a:avLst/>
          </a:prstGeom>
          <a:noFill/>
          <a:ln>
            <a:noFill/>
          </a:ln>
        </p:spPr>
      </p:pic>
      <p:pic>
        <p:nvPicPr>
          <p:cNvPr id="5" name="Google Shape;82;p16" descr="Icon&#10;&#10;Description automatically generated">
            <a:extLst>
              <a:ext uri="{FF2B5EF4-FFF2-40B4-BE49-F238E27FC236}">
                <a16:creationId xmlns:a16="http://schemas.microsoft.com/office/drawing/2014/main" id="{EF7DC1E5-0D62-25FE-B38F-29BD333C3029}"/>
              </a:ext>
            </a:extLst>
          </p:cNvPr>
          <p:cNvPicPr/>
          <p:nvPr/>
        </p:nvPicPr>
        <p:blipFill>
          <a:blip r:embed="rId3" cstate="screen">
            <a:alphaModFix/>
            <a:extLst>
              <a:ext uri="{28A0092B-C50C-407E-A947-70E740481C1C}">
                <a14:useLocalDpi xmlns:a14="http://schemas.microsoft.com/office/drawing/2010/main"/>
              </a:ext>
            </a:extLst>
          </a:blip>
          <a:stretch>
            <a:fillRect/>
          </a:stretch>
        </p:blipFill>
        <p:spPr>
          <a:xfrm>
            <a:off x="5594976" y="448413"/>
            <a:ext cx="857885" cy="680720"/>
          </a:xfrm>
          <a:prstGeom prst="rect">
            <a:avLst/>
          </a:prstGeom>
          <a:noFill/>
          <a:ln>
            <a:noFill/>
          </a:ln>
        </p:spPr>
      </p:pic>
      <p:sp>
        <p:nvSpPr>
          <p:cNvPr id="2" name="Google Shape;88;p17">
            <a:extLst>
              <a:ext uri="{FF2B5EF4-FFF2-40B4-BE49-F238E27FC236}">
                <a16:creationId xmlns:a16="http://schemas.microsoft.com/office/drawing/2014/main" id="{A60DF337-7B58-F529-C0A1-4090A7489D8E}"/>
              </a:ext>
            </a:extLst>
          </p:cNvPr>
          <p:cNvSpPr txBox="1"/>
          <p:nvPr/>
        </p:nvSpPr>
        <p:spPr>
          <a:xfrm>
            <a:off x="671255" y="3993807"/>
            <a:ext cx="5515490" cy="4783060"/>
          </a:xfrm>
          <a:prstGeom prst="rect">
            <a:avLst/>
          </a:prstGeom>
          <a:noFill/>
          <a:ln>
            <a:noFill/>
          </a:ln>
        </p:spPr>
        <p:txBody>
          <a:bodyPr spcFirstLastPara="1" wrap="square" lIns="0" tIns="0" rIns="0" bIns="0" anchor="t" anchorCtr="0">
            <a:noAutofit/>
          </a:bodyPr>
          <a:lstStyle/>
          <a:p>
            <a:pPr>
              <a:lnSpc>
                <a:spcPct val="115000"/>
              </a:lnSpc>
              <a:spcAft>
                <a:spcPts val="1000"/>
              </a:spcAft>
            </a:pPr>
            <a:r>
              <a:rPr lang="en-GB" sz="2800" dirty="0">
                <a:solidFill>
                  <a:srgbClr val="999999"/>
                </a:solidFill>
                <a:latin typeface="Lato" panose="020F0502020204030203" pitchFamily="34" charset="0"/>
                <a:ea typeface="Lato" panose="020F0502020204030203" pitchFamily="34" charset="0"/>
                <a:cs typeface="Lato" panose="020F0502020204030203" pitchFamily="34" charset="0"/>
              </a:rPr>
              <a:t>AI can also be used to classify documents based on their content, making it easier for lawyers to find and review the most relevant documents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Google Shape;147;p23">
            <a:extLst>
              <a:ext uri="{FF2B5EF4-FFF2-40B4-BE49-F238E27FC236}">
                <a16:creationId xmlns:a16="http://schemas.microsoft.com/office/drawing/2014/main" id="{F0E3F180-5B9B-FC7E-F863-CF0D4DC296B1}"/>
              </a:ext>
            </a:extLst>
          </p:cNvPr>
          <p:cNvSpPr txBox="1"/>
          <p:nvPr/>
        </p:nvSpPr>
        <p:spPr>
          <a:xfrm>
            <a:off x="740015" y="1318588"/>
            <a:ext cx="795020" cy="491695"/>
          </a:xfrm>
          <a:prstGeom prst="rect">
            <a:avLst/>
          </a:prstGeom>
          <a:noFill/>
          <a:ln>
            <a:noFill/>
          </a:ln>
        </p:spPr>
        <p:txBody>
          <a:bodyPr spcFirstLastPara="1" wrap="square" lIns="0" tIns="0" rIns="0" bIns="0" anchor="t" anchorCtr="0">
            <a:noAutofit/>
          </a:bodyPr>
          <a:lstStyle/>
          <a:p>
            <a:pPr>
              <a:lnSpc>
                <a:spcPct val="70000"/>
              </a:lnSpc>
              <a:spcAft>
                <a:spcPts val="1000"/>
              </a:spcAft>
            </a:pPr>
            <a:r>
              <a:rPr lang="en-GB" sz="4800" dirty="0">
                <a:solidFill>
                  <a:srgbClr val="999999"/>
                </a:solidFill>
                <a:latin typeface="Lato" panose="020F0502020204030203" pitchFamily="34" charset="0"/>
                <a:ea typeface="Lato" panose="020F0502020204030203" pitchFamily="34" charset="0"/>
                <a:cs typeface="Lato" panose="020F0502020204030203" pitchFamily="34" charset="0"/>
              </a:rPr>
              <a:t>03</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Google Shape;143;p23">
            <a:extLst>
              <a:ext uri="{FF2B5EF4-FFF2-40B4-BE49-F238E27FC236}">
                <a16:creationId xmlns:a16="http://schemas.microsoft.com/office/drawing/2014/main" id="{F0D702A3-51A8-04A8-CE07-B55730277DF0}"/>
              </a:ext>
            </a:extLst>
          </p:cNvPr>
          <p:cNvSpPr/>
          <p:nvPr/>
        </p:nvSpPr>
        <p:spPr>
          <a:xfrm>
            <a:off x="675245" y="1641081"/>
            <a:ext cx="64770" cy="64770"/>
          </a:xfrm>
          <a:prstGeom prst="ellipse">
            <a:avLst/>
          </a:prstGeom>
          <a:solidFill>
            <a:srgbClr val="A64D79"/>
          </a:solidFill>
          <a:ln>
            <a:noFill/>
          </a:ln>
        </p:spPr>
        <p:txBody>
          <a:bodyPr spcFirstLastPara="1" wrap="square" lIns="34275" tIns="34275" rIns="34275" bIns="34275" anchor="ctr" anchorCtr="0">
            <a:noAutofit/>
          </a:bodyPr>
          <a:lstStyle/>
          <a:p>
            <a:endParaRPr lang="en-GB"/>
          </a:p>
        </p:txBody>
      </p:sp>
      <p:sp>
        <p:nvSpPr>
          <p:cNvPr id="8" name="Google Shape;81;p16">
            <a:extLst>
              <a:ext uri="{FF2B5EF4-FFF2-40B4-BE49-F238E27FC236}">
                <a16:creationId xmlns:a16="http://schemas.microsoft.com/office/drawing/2014/main" id="{167EA741-E1DA-BD34-4727-2672FEC5422C}"/>
              </a:ext>
            </a:extLst>
          </p:cNvPr>
          <p:cNvSpPr txBox="1"/>
          <p:nvPr/>
        </p:nvSpPr>
        <p:spPr>
          <a:xfrm>
            <a:off x="671255" y="2777962"/>
            <a:ext cx="4469130" cy="872429"/>
          </a:xfrm>
          <a:prstGeom prst="rect">
            <a:avLst/>
          </a:prstGeom>
          <a:noFill/>
          <a:ln>
            <a:noFill/>
          </a:ln>
        </p:spPr>
        <p:txBody>
          <a:bodyPr spcFirstLastPara="1" wrap="square" lIns="0" tIns="0" rIns="0" bIns="0" anchor="t" anchorCtr="0">
            <a:noAutofit/>
          </a:bodyPr>
          <a:lstStyle/>
          <a:p>
            <a:pPr>
              <a:lnSpc>
                <a:spcPct val="80000"/>
              </a:lnSpc>
              <a:spcAft>
                <a:spcPts val="1000"/>
              </a:spcAft>
            </a:pPr>
            <a: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CLASSIFY</a:t>
            </a:r>
          </a:p>
          <a:p>
            <a:pPr>
              <a:lnSpc>
                <a:spcPct val="80000"/>
              </a:lnSpc>
              <a:spcAft>
                <a:spcPts val="1000"/>
              </a:spcAft>
            </a:pPr>
            <a:r>
              <a:rPr lang="en-GB" sz="3600" dirty="0">
                <a:solidFill>
                  <a:srgbClr val="A64D79"/>
                </a:solidFill>
                <a:latin typeface="Lato Light" panose="020F0502020204030203" pitchFamily="34" charset="0"/>
                <a:ea typeface="Lato Light" panose="020F0502020204030203" pitchFamily="34" charset="0"/>
                <a:cs typeface="Lato Light" panose="020F0502020204030203" pitchFamily="34" charset="0"/>
              </a:rPr>
              <a:t>DOCUMENTS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a:extLst>
              <a:ext uri="{FF2B5EF4-FFF2-40B4-BE49-F238E27FC236}">
                <a16:creationId xmlns:a16="http://schemas.microsoft.com/office/drawing/2014/main" id="{DC58A5D8-6C2B-DB2C-689C-C50E8B93641A}"/>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3849302" y="7194883"/>
            <a:ext cx="2337443" cy="2251297"/>
          </a:xfrm>
          <a:prstGeom prst="rect">
            <a:avLst/>
          </a:prstGeom>
        </p:spPr>
      </p:pic>
    </p:spTree>
    <p:extLst>
      <p:ext uri="{BB962C8B-B14F-4D97-AF65-F5344CB8AC3E}">
        <p14:creationId xmlns:p14="http://schemas.microsoft.com/office/powerpoint/2010/main" val="2258147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153;p24" descr="map4.png">
            <a:extLst>
              <a:ext uri="{FF2B5EF4-FFF2-40B4-BE49-F238E27FC236}">
                <a16:creationId xmlns:a16="http://schemas.microsoft.com/office/drawing/2014/main" id="{3562468C-916D-4838-9DB5-B02ADE2E1D2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856033" y="1129133"/>
            <a:ext cx="5556159" cy="2800666"/>
          </a:xfrm>
          <a:prstGeom prst="rect">
            <a:avLst/>
          </a:prstGeom>
          <a:noFill/>
          <a:ln>
            <a:noFill/>
          </a:ln>
        </p:spPr>
      </p:pic>
      <p:pic>
        <p:nvPicPr>
          <p:cNvPr id="5" name="Google Shape;82;p16" descr="Icon&#10;&#10;Description automatically generated">
            <a:extLst>
              <a:ext uri="{FF2B5EF4-FFF2-40B4-BE49-F238E27FC236}">
                <a16:creationId xmlns:a16="http://schemas.microsoft.com/office/drawing/2014/main" id="{EF7DC1E5-0D62-25FE-B38F-29BD333C3029}"/>
              </a:ext>
            </a:extLst>
          </p:cNvPr>
          <p:cNvPicPr/>
          <p:nvPr/>
        </p:nvPicPr>
        <p:blipFill>
          <a:blip r:embed="rId3" cstate="screen">
            <a:alphaModFix/>
            <a:extLst>
              <a:ext uri="{28A0092B-C50C-407E-A947-70E740481C1C}">
                <a14:useLocalDpi xmlns:a14="http://schemas.microsoft.com/office/drawing/2010/main"/>
              </a:ext>
            </a:extLst>
          </a:blip>
          <a:stretch>
            <a:fillRect/>
          </a:stretch>
        </p:blipFill>
        <p:spPr>
          <a:xfrm>
            <a:off x="5594976" y="448413"/>
            <a:ext cx="857885" cy="680720"/>
          </a:xfrm>
          <a:prstGeom prst="rect">
            <a:avLst/>
          </a:prstGeom>
          <a:noFill/>
          <a:ln>
            <a:noFill/>
          </a:ln>
        </p:spPr>
      </p:pic>
      <p:sp>
        <p:nvSpPr>
          <p:cNvPr id="2" name="Google Shape;88;p17">
            <a:extLst>
              <a:ext uri="{FF2B5EF4-FFF2-40B4-BE49-F238E27FC236}">
                <a16:creationId xmlns:a16="http://schemas.microsoft.com/office/drawing/2014/main" id="{A60DF337-7B58-F529-C0A1-4090A7489D8E}"/>
              </a:ext>
            </a:extLst>
          </p:cNvPr>
          <p:cNvSpPr txBox="1"/>
          <p:nvPr/>
        </p:nvSpPr>
        <p:spPr>
          <a:xfrm>
            <a:off x="671255" y="3993807"/>
            <a:ext cx="5515490" cy="4783060"/>
          </a:xfrm>
          <a:prstGeom prst="rect">
            <a:avLst/>
          </a:prstGeom>
          <a:noFill/>
          <a:ln>
            <a:noFill/>
          </a:ln>
        </p:spPr>
        <p:txBody>
          <a:bodyPr spcFirstLastPara="1" wrap="square" lIns="0" tIns="0" rIns="0" bIns="0" anchor="t" anchorCtr="0">
            <a:noAutofit/>
          </a:bodyPr>
          <a:lstStyle/>
          <a:p>
            <a:pPr>
              <a:lnSpc>
                <a:spcPct val="115000"/>
              </a:lnSpc>
              <a:spcAft>
                <a:spcPts val="1000"/>
              </a:spcAft>
            </a:pPr>
            <a:r>
              <a:rPr lang="en-GB" sz="2800" dirty="0">
                <a:solidFill>
                  <a:srgbClr val="999999"/>
                </a:solidFill>
                <a:latin typeface="Lato" panose="020F0502020204030203" pitchFamily="34" charset="0"/>
                <a:ea typeface="Lato" panose="020F0502020204030203" pitchFamily="34" charset="0"/>
                <a:cs typeface="Lato" panose="020F0502020204030203" pitchFamily="34" charset="0"/>
              </a:rPr>
              <a:t>In addition to identifying and extracting relevant information, AI can also be used to summarise documents, providing lawyers with a concise overview of their content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Google Shape;147;p23">
            <a:extLst>
              <a:ext uri="{FF2B5EF4-FFF2-40B4-BE49-F238E27FC236}">
                <a16:creationId xmlns:a16="http://schemas.microsoft.com/office/drawing/2014/main" id="{F0E3F180-5B9B-FC7E-F863-CF0D4DC296B1}"/>
              </a:ext>
            </a:extLst>
          </p:cNvPr>
          <p:cNvSpPr txBox="1"/>
          <p:nvPr/>
        </p:nvSpPr>
        <p:spPr>
          <a:xfrm>
            <a:off x="740015" y="1318588"/>
            <a:ext cx="795020" cy="491695"/>
          </a:xfrm>
          <a:prstGeom prst="rect">
            <a:avLst/>
          </a:prstGeom>
          <a:noFill/>
          <a:ln>
            <a:noFill/>
          </a:ln>
        </p:spPr>
        <p:txBody>
          <a:bodyPr spcFirstLastPara="1" wrap="square" lIns="0" tIns="0" rIns="0" bIns="0" anchor="t" anchorCtr="0">
            <a:noAutofit/>
          </a:bodyPr>
          <a:lstStyle/>
          <a:p>
            <a:pPr>
              <a:lnSpc>
                <a:spcPct val="70000"/>
              </a:lnSpc>
              <a:spcAft>
                <a:spcPts val="1000"/>
              </a:spcAft>
            </a:pPr>
            <a:r>
              <a:rPr lang="en-GB" sz="4800" dirty="0">
                <a:solidFill>
                  <a:srgbClr val="999999"/>
                </a:solidFill>
                <a:latin typeface="Lato" panose="020F0502020204030203" pitchFamily="34" charset="0"/>
                <a:ea typeface="Lato" panose="020F0502020204030203" pitchFamily="34" charset="0"/>
                <a:cs typeface="Lato" panose="020F0502020204030203" pitchFamily="34" charset="0"/>
              </a:rPr>
              <a:t>04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Google Shape;143;p23">
            <a:extLst>
              <a:ext uri="{FF2B5EF4-FFF2-40B4-BE49-F238E27FC236}">
                <a16:creationId xmlns:a16="http://schemas.microsoft.com/office/drawing/2014/main" id="{F0D702A3-51A8-04A8-CE07-B55730277DF0}"/>
              </a:ext>
            </a:extLst>
          </p:cNvPr>
          <p:cNvSpPr/>
          <p:nvPr/>
        </p:nvSpPr>
        <p:spPr>
          <a:xfrm>
            <a:off x="675245" y="1641081"/>
            <a:ext cx="64770" cy="64770"/>
          </a:xfrm>
          <a:prstGeom prst="ellipse">
            <a:avLst/>
          </a:prstGeom>
          <a:solidFill>
            <a:srgbClr val="A64D79"/>
          </a:solidFill>
          <a:ln>
            <a:noFill/>
          </a:ln>
        </p:spPr>
        <p:txBody>
          <a:bodyPr spcFirstLastPara="1" wrap="square" lIns="34275" tIns="34275" rIns="34275" bIns="34275" anchor="ctr" anchorCtr="0">
            <a:noAutofit/>
          </a:bodyPr>
          <a:lstStyle/>
          <a:p>
            <a:endParaRPr lang="en-GB"/>
          </a:p>
        </p:txBody>
      </p:sp>
      <p:sp>
        <p:nvSpPr>
          <p:cNvPr id="8" name="Google Shape;81;p16">
            <a:extLst>
              <a:ext uri="{FF2B5EF4-FFF2-40B4-BE49-F238E27FC236}">
                <a16:creationId xmlns:a16="http://schemas.microsoft.com/office/drawing/2014/main" id="{167EA741-E1DA-BD34-4727-2672FEC5422C}"/>
              </a:ext>
            </a:extLst>
          </p:cNvPr>
          <p:cNvSpPr txBox="1"/>
          <p:nvPr/>
        </p:nvSpPr>
        <p:spPr>
          <a:xfrm>
            <a:off x="671255" y="2777962"/>
            <a:ext cx="4469130" cy="872429"/>
          </a:xfrm>
          <a:prstGeom prst="rect">
            <a:avLst/>
          </a:prstGeom>
          <a:noFill/>
          <a:ln>
            <a:noFill/>
          </a:ln>
        </p:spPr>
        <p:txBody>
          <a:bodyPr spcFirstLastPara="1" wrap="square" lIns="0" tIns="0" rIns="0" bIns="0" anchor="t" anchorCtr="0">
            <a:noAutofit/>
          </a:bodyPr>
          <a:lstStyle/>
          <a:p>
            <a:pPr>
              <a:lnSpc>
                <a:spcPct val="80000"/>
              </a:lnSpc>
              <a:spcAft>
                <a:spcPts val="1000"/>
              </a:spcAft>
            </a:pPr>
            <a: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CONCISE</a:t>
            </a:r>
            <a:b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br>
            <a: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OVERVIEW</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5CFDF265-ADC3-AEF6-331C-B476AF3CC0F7}"/>
              </a:ext>
            </a:extLst>
          </p:cNvPr>
          <p:cNvPicPr>
            <a:picLocks noChangeAspect="1"/>
          </p:cNvPicPr>
          <p:nvPr/>
        </p:nvPicPr>
        <p:blipFill>
          <a:blip r:embed="rId4"/>
          <a:stretch>
            <a:fillRect/>
          </a:stretch>
        </p:blipFill>
        <p:spPr>
          <a:xfrm>
            <a:off x="3647789" y="6752408"/>
            <a:ext cx="2566661" cy="2705179"/>
          </a:xfrm>
          <a:prstGeom prst="rect">
            <a:avLst/>
          </a:prstGeom>
        </p:spPr>
      </p:pic>
    </p:spTree>
    <p:extLst>
      <p:ext uri="{BB962C8B-B14F-4D97-AF65-F5344CB8AC3E}">
        <p14:creationId xmlns:p14="http://schemas.microsoft.com/office/powerpoint/2010/main" val="1751569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153;p24" descr="map4.png">
            <a:extLst>
              <a:ext uri="{FF2B5EF4-FFF2-40B4-BE49-F238E27FC236}">
                <a16:creationId xmlns:a16="http://schemas.microsoft.com/office/drawing/2014/main" id="{3562468C-916D-4838-9DB5-B02ADE2E1D2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856033" y="1129133"/>
            <a:ext cx="5556159" cy="2800666"/>
          </a:xfrm>
          <a:prstGeom prst="rect">
            <a:avLst/>
          </a:prstGeom>
          <a:noFill/>
          <a:ln>
            <a:noFill/>
          </a:ln>
        </p:spPr>
      </p:pic>
      <p:pic>
        <p:nvPicPr>
          <p:cNvPr id="5" name="Google Shape;82;p16" descr="Icon&#10;&#10;Description automatically generated">
            <a:extLst>
              <a:ext uri="{FF2B5EF4-FFF2-40B4-BE49-F238E27FC236}">
                <a16:creationId xmlns:a16="http://schemas.microsoft.com/office/drawing/2014/main" id="{EF7DC1E5-0D62-25FE-B38F-29BD333C3029}"/>
              </a:ext>
            </a:extLst>
          </p:cNvPr>
          <p:cNvPicPr/>
          <p:nvPr/>
        </p:nvPicPr>
        <p:blipFill>
          <a:blip r:embed="rId3" cstate="screen">
            <a:alphaModFix/>
            <a:extLst>
              <a:ext uri="{28A0092B-C50C-407E-A947-70E740481C1C}">
                <a14:useLocalDpi xmlns:a14="http://schemas.microsoft.com/office/drawing/2010/main"/>
              </a:ext>
            </a:extLst>
          </a:blip>
          <a:stretch>
            <a:fillRect/>
          </a:stretch>
        </p:blipFill>
        <p:spPr>
          <a:xfrm>
            <a:off x="5594976" y="448413"/>
            <a:ext cx="857885" cy="680720"/>
          </a:xfrm>
          <a:prstGeom prst="rect">
            <a:avLst/>
          </a:prstGeom>
          <a:noFill/>
          <a:ln>
            <a:noFill/>
          </a:ln>
        </p:spPr>
      </p:pic>
      <p:sp>
        <p:nvSpPr>
          <p:cNvPr id="2" name="Google Shape;88;p17">
            <a:extLst>
              <a:ext uri="{FF2B5EF4-FFF2-40B4-BE49-F238E27FC236}">
                <a16:creationId xmlns:a16="http://schemas.microsoft.com/office/drawing/2014/main" id="{A60DF337-7B58-F529-C0A1-4090A7489D8E}"/>
              </a:ext>
            </a:extLst>
          </p:cNvPr>
          <p:cNvSpPr txBox="1"/>
          <p:nvPr/>
        </p:nvSpPr>
        <p:spPr>
          <a:xfrm>
            <a:off x="671255" y="3993807"/>
            <a:ext cx="5515490" cy="4783060"/>
          </a:xfrm>
          <a:prstGeom prst="rect">
            <a:avLst/>
          </a:prstGeom>
          <a:noFill/>
          <a:ln>
            <a:noFill/>
          </a:ln>
        </p:spPr>
        <p:txBody>
          <a:bodyPr spcFirstLastPara="1" wrap="square" lIns="0" tIns="0" rIns="0" bIns="0" anchor="t" anchorCtr="0">
            <a:noAutofit/>
          </a:bodyPr>
          <a:lstStyle/>
          <a:p>
            <a:pPr>
              <a:lnSpc>
                <a:spcPct val="115000"/>
              </a:lnSpc>
              <a:spcAft>
                <a:spcPts val="1000"/>
              </a:spcAft>
            </a:pPr>
            <a:r>
              <a:rPr lang="en-GB" sz="2800" dirty="0">
                <a:solidFill>
                  <a:srgbClr val="999999"/>
                </a:solidFill>
                <a:effectLst/>
                <a:latin typeface="Lato" panose="020F0502020204030203" pitchFamily="34" charset="0"/>
                <a:ea typeface="Lato" panose="020F0502020204030203" pitchFamily="34" charset="0"/>
                <a:cs typeface="Lato" panose="020F0502020204030203" pitchFamily="34" charset="0"/>
              </a:rPr>
              <a:t>Another potential use of AI in document review is in the identification of potential conflicts of interests. AI can analyse documents and identify relationships between parties, helping to ensure that a Law Firm is not representing conflicting interests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Google Shape;147;p23">
            <a:extLst>
              <a:ext uri="{FF2B5EF4-FFF2-40B4-BE49-F238E27FC236}">
                <a16:creationId xmlns:a16="http://schemas.microsoft.com/office/drawing/2014/main" id="{F0E3F180-5B9B-FC7E-F863-CF0D4DC296B1}"/>
              </a:ext>
            </a:extLst>
          </p:cNvPr>
          <p:cNvSpPr txBox="1"/>
          <p:nvPr/>
        </p:nvSpPr>
        <p:spPr>
          <a:xfrm>
            <a:off x="740015" y="1318588"/>
            <a:ext cx="795020" cy="491695"/>
          </a:xfrm>
          <a:prstGeom prst="rect">
            <a:avLst/>
          </a:prstGeom>
          <a:noFill/>
          <a:ln>
            <a:noFill/>
          </a:ln>
        </p:spPr>
        <p:txBody>
          <a:bodyPr spcFirstLastPara="1" wrap="square" lIns="0" tIns="0" rIns="0" bIns="0" anchor="t" anchorCtr="0">
            <a:noAutofit/>
          </a:bodyPr>
          <a:lstStyle/>
          <a:p>
            <a:pPr>
              <a:lnSpc>
                <a:spcPct val="70000"/>
              </a:lnSpc>
              <a:spcAft>
                <a:spcPts val="1000"/>
              </a:spcAft>
            </a:pPr>
            <a:r>
              <a:rPr lang="en-GB" sz="4800" dirty="0">
                <a:solidFill>
                  <a:srgbClr val="999999"/>
                </a:solidFill>
                <a:latin typeface="Lato" panose="020F0502020204030203" pitchFamily="34" charset="0"/>
                <a:ea typeface="Lato" panose="020F0502020204030203" pitchFamily="34" charset="0"/>
                <a:cs typeface="Lato" panose="020F0502020204030203" pitchFamily="34" charset="0"/>
              </a:rPr>
              <a:t>05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Google Shape;143;p23">
            <a:extLst>
              <a:ext uri="{FF2B5EF4-FFF2-40B4-BE49-F238E27FC236}">
                <a16:creationId xmlns:a16="http://schemas.microsoft.com/office/drawing/2014/main" id="{F0D702A3-51A8-04A8-CE07-B55730277DF0}"/>
              </a:ext>
            </a:extLst>
          </p:cNvPr>
          <p:cNvSpPr/>
          <p:nvPr/>
        </p:nvSpPr>
        <p:spPr>
          <a:xfrm>
            <a:off x="675245" y="1641081"/>
            <a:ext cx="64770" cy="64770"/>
          </a:xfrm>
          <a:prstGeom prst="ellipse">
            <a:avLst/>
          </a:prstGeom>
          <a:solidFill>
            <a:srgbClr val="A64D79"/>
          </a:solidFill>
          <a:ln>
            <a:noFill/>
          </a:ln>
        </p:spPr>
        <p:txBody>
          <a:bodyPr spcFirstLastPara="1" wrap="square" lIns="34275" tIns="34275" rIns="34275" bIns="34275" anchor="ctr" anchorCtr="0">
            <a:noAutofit/>
          </a:bodyPr>
          <a:lstStyle/>
          <a:p>
            <a:endParaRPr lang="en-GB"/>
          </a:p>
        </p:txBody>
      </p:sp>
      <p:sp>
        <p:nvSpPr>
          <p:cNvPr id="8" name="Google Shape;81;p16">
            <a:extLst>
              <a:ext uri="{FF2B5EF4-FFF2-40B4-BE49-F238E27FC236}">
                <a16:creationId xmlns:a16="http://schemas.microsoft.com/office/drawing/2014/main" id="{167EA741-E1DA-BD34-4727-2672FEC5422C}"/>
              </a:ext>
            </a:extLst>
          </p:cNvPr>
          <p:cNvSpPr txBox="1"/>
          <p:nvPr/>
        </p:nvSpPr>
        <p:spPr>
          <a:xfrm>
            <a:off x="671255" y="2777962"/>
            <a:ext cx="4469130" cy="872429"/>
          </a:xfrm>
          <a:prstGeom prst="rect">
            <a:avLst/>
          </a:prstGeom>
          <a:noFill/>
          <a:ln>
            <a:noFill/>
          </a:ln>
        </p:spPr>
        <p:txBody>
          <a:bodyPr spcFirstLastPara="1" wrap="square" lIns="0" tIns="0" rIns="0" bIns="0" anchor="t" anchorCtr="0">
            <a:noAutofit/>
          </a:bodyPr>
          <a:lstStyle/>
          <a:p>
            <a:pPr>
              <a:lnSpc>
                <a:spcPct val="80000"/>
              </a:lnSpc>
              <a:spcAft>
                <a:spcPts val="1000"/>
              </a:spcAft>
            </a:pPr>
            <a: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CONFLICT</a:t>
            </a:r>
            <a:b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br>
            <a: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OF INTERESTS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a:extLst>
              <a:ext uri="{FF2B5EF4-FFF2-40B4-BE49-F238E27FC236}">
                <a16:creationId xmlns:a16="http://schemas.microsoft.com/office/drawing/2014/main" id="{D8D7E48A-CE48-915C-0E03-F8600350B521}"/>
              </a:ext>
            </a:extLst>
          </p:cNvPr>
          <p:cNvPicPr>
            <a:picLocks noChangeAspect="1"/>
          </p:cNvPicPr>
          <p:nvPr/>
        </p:nvPicPr>
        <p:blipFill>
          <a:blip r:embed="rId4"/>
          <a:stretch>
            <a:fillRect/>
          </a:stretch>
        </p:blipFill>
        <p:spPr>
          <a:xfrm>
            <a:off x="4852489" y="8276867"/>
            <a:ext cx="1171429" cy="1000000"/>
          </a:xfrm>
          <a:prstGeom prst="rect">
            <a:avLst/>
          </a:prstGeom>
        </p:spPr>
      </p:pic>
    </p:spTree>
    <p:extLst>
      <p:ext uri="{BB962C8B-B14F-4D97-AF65-F5344CB8AC3E}">
        <p14:creationId xmlns:p14="http://schemas.microsoft.com/office/powerpoint/2010/main" val="1065625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153;p24" descr="map4.png">
            <a:extLst>
              <a:ext uri="{FF2B5EF4-FFF2-40B4-BE49-F238E27FC236}">
                <a16:creationId xmlns:a16="http://schemas.microsoft.com/office/drawing/2014/main" id="{3562468C-916D-4838-9DB5-B02ADE2E1D2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856033" y="1129133"/>
            <a:ext cx="5556159" cy="2800666"/>
          </a:xfrm>
          <a:prstGeom prst="rect">
            <a:avLst/>
          </a:prstGeom>
          <a:noFill/>
          <a:ln>
            <a:noFill/>
          </a:ln>
        </p:spPr>
      </p:pic>
      <p:pic>
        <p:nvPicPr>
          <p:cNvPr id="5" name="Google Shape;82;p16" descr="Icon&#10;&#10;Description automatically generated">
            <a:extLst>
              <a:ext uri="{FF2B5EF4-FFF2-40B4-BE49-F238E27FC236}">
                <a16:creationId xmlns:a16="http://schemas.microsoft.com/office/drawing/2014/main" id="{EF7DC1E5-0D62-25FE-B38F-29BD333C3029}"/>
              </a:ext>
            </a:extLst>
          </p:cNvPr>
          <p:cNvPicPr/>
          <p:nvPr/>
        </p:nvPicPr>
        <p:blipFill>
          <a:blip r:embed="rId3" cstate="screen">
            <a:alphaModFix/>
            <a:extLst>
              <a:ext uri="{28A0092B-C50C-407E-A947-70E740481C1C}">
                <a14:useLocalDpi xmlns:a14="http://schemas.microsoft.com/office/drawing/2010/main"/>
              </a:ext>
            </a:extLst>
          </a:blip>
          <a:stretch>
            <a:fillRect/>
          </a:stretch>
        </p:blipFill>
        <p:spPr>
          <a:xfrm>
            <a:off x="5594976" y="448413"/>
            <a:ext cx="857885" cy="680720"/>
          </a:xfrm>
          <a:prstGeom prst="rect">
            <a:avLst/>
          </a:prstGeom>
          <a:noFill/>
          <a:ln>
            <a:noFill/>
          </a:ln>
        </p:spPr>
      </p:pic>
      <p:sp>
        <p:nvSpPr>
          <p:cNvPr id="2" name="Google Shape;88;p17">
            <a:extLst>
              <a:ext uri="{FF2B5EF4-FFF2-40B4-BE49-F238E27FC236}">
                <a16:creationId xmlns:a16="http://schemas.microsoft.com/office/drawing/2014/main" id="{A60DF337-7B58-F529-C0A1-4090A7489D8E}"/>
              </a:ext>
            </a:extLst>
          </p:cNvPr>
          <p:cNvSpPr txBox="1"/>
          <p:nvPr/>
        </p:nvSpPr>
        <p:spPr>
          <a:xfrm>
            <a:off x="671255" y="3993807"/>
            <a:ext cx="5515490" cy="4783060"/>
          </a:xfrm>
          <a:prstGeom prst="rect">
            <a:avLst/>
          </a:prstGeom>
          <a:noFill/>
          <a:ln>
            <a:noFill/>
          </a:ln>
        </p:spPr>
        <p:txBody>
          <a:bodyPr spcFirstLastPara="1" wrap="square" lIns="0" tIns="0" rIns="0" bIns="0" anchor="t" anchorCtr="0">
            <a:noAutofit/>
          </a:bodyPr>
          <a:lstStyle/>
          <a:p>
            <a:pPr>
              <a:lnSpc>
                <a:spcPct val="115000"/>
              </a:lnSpc>
              <a:spcAft>
                <a:spcPts val="1000"/>
              </a:spcAft>
            </a:pPr>
            <a:r>
              <a:rPr lang="en-GB" sz="2800" dirty="0">
                <a:solidFill>
                  <a:srgbClr val="999999"/>
                </a:solidFill>
                <a:latin typeface="Lato" panose="020F0502020204030203" pitchFamily="34" charset="0"/>
                <a:ea typeface="Lato" panose="020F0502020204030203" pitchFamily="34" charset="0"/>
                <a:cs typeface="Lato" panose="020F0502020204030203" pitchFamily="34" charset="0"/>
              </a:rPr>
              <a:t>AI can also be used to help identify patterns and trends within sets of documents, which can be particularly useful in cases where a large number of similar documents need to be reviewed</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Google Shape;147;p23">
            <a:extLst>
              <a:ext uri="{FF2B5EF4-FFF2-40B4-BE49-F238E27FC236}">
                <a16:creationId xmlns:a16="http://schemas.microsoft.com/office/drawing/2014/main" id="{F0E3F180-5B9B-FC7E-F863-CF0D4DC296B1}"/>
              </a:ext>
            </a:extLst>
          </p:cNvPr>
          <p:cNvSpPr txBox="1"/>
          <p:nvPr/>
        </p:nvSpPr>
        <p:spPr>
          <a:xfrm>
            <a:off x="740015" y="1318588"/>
            <a:ext cx="795020" cy="491695"/>
          </a:xfrm>
          <a:prstGeom prst="rect">
            <a:avLst/>
          </a:prstGeom>
          <a:noFill/>
          <a:ln>
            <a:noFill/>
          </a:ln>
        </p:spPr>
        <p:txBody>
          <a:bodyPr spcFirstLastPara="1" wrap="square" lIns="0" tIns="0" rIns="0" bIns="0" anchor="t" anchorCtr="0">
            <a:noAutofit/>
          </a:bodyPr>
          <a:lstStyle/>
          <a:p>
            <a:pPr>
              <a:lnSpc>
                <a:spcPct val="70000"/>
              </a:lnSpc>
              <a:spcAft>
                <a:spcPts val="1000"/>
              </a:spcAft>
            </a:pPr>
            <a:r>
              <a:rPr lang="en-GB" sz="4800" dirty="0">
                <a:solidFill>
                  <a:srgbClr val="999999"/>
                </a:solidFill>
                <a:latin typeface="Lato" panose="020F0502020204030203" pitchFamily="34" charset="0"/>
                <a:ea typeface="Lato" panose="020F0502020204030203" pitchFamily="34" charset="0"/>
                <a:cs typeface="Lato" panose="020F0502020204030203" pitchFamily="34" charset="0"/>
              </a:rPr>
              <a:t>06</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Google Shape;143;p23">
            <a:extLst>
              <a:ext uri="{FF2B5EF4-FFF2-40B4-BE49-F238E27FC236}">
                <a16:creationId xmlns:a16="http://schemas.microsoft.com/office/drawing/2014/main" id="{F0D702A3-51A8-04A8-CE07-B55730277DF0}"/>
              </a:ext>
            </a:extLst>
          </p:cNvPr>
          <p:cNvSpPr/>
          <p:nvPr/>
        </p:nvSpPr>
        <p:spPr>
          <a:xfrm>
            <a:off x="675245" y="1641081"/>
            <a:ext cx="64770" cy="64770"/>
          </a:xfrm>
          <a:prstGeom prst="ellipse">
            <a:avLst/>
          </a:prstGeom>
          <a:solidFill>
            <a:srgbClr val="A64D79"/>
          </a:solidFill>
          <a:ln>
            <a:noFill/>
          </a:ln>
        </p:spPr>
        <p:txBody>
          <a:bodyPr spcFirstLastPara="1" wrap="square" lIns="34275" tIns="34275" rIns="34275" bIns="34275" anchor="ctr" anchorCtr="0">
            <a:noAutofit/>
          </a:bodyPr>
          <a:lstStyle/>
          <a:p>
            <a:endParaRPr lang="en-GB"/>
          </a:p>
        </p:txBody>
      </p:sp>
      <p:sp>
        <p:nvSpPr>
          <p:cNvPr id="8" name="Google Shape;81;p16">
            <a:extLst>
              <a:ext uri="{FF2B5EF4-FFF2-40B4-BE49-F238E27FC236}">
                <a16:creationId xmlns:a16="http://schemas.microsoft.com/office/drawing/2014/main" id="{167EA741-E1DA-BD34-4727-2672FEC5422C}"/>
              </a:ext>
            </a:extLst>
          </p:cNvPr>
          <p:cNvSpPr txBox="1"/>
          <p:nvPr/>
        </p:nvSpPr>
        <p:spPr>
          <a:xfrm>
            <a:off x="671255" y="2777962"/>
            <a:ext cx="4469130" cy="872429"/>
          </a:xfrm>
          <a:prstGeom prst="rect">
            <a:avLst/>
          </a:prstGeom>
          <a:noFill/>
          <a:ln>
            <a:noFill/>
          </a:ln>
        </p:spPr>
        <p:txBody>
          <a:bodyPr spcFirstLastPara="1" wrap="square" lIns="0" tIns="0" rIns="0" bIns="0" anchor="t" anchorCtr="0">
            <a:noAutofit/>
          </a:bodyPr>
          <a:lstStyle/>
          <a:p>
            <a:pPr>
              <a:lnSpc>
                <a:spcPct val="80000"/>
              </a:lnSpc>
              <a:spcAft>
                <a:spcPts val="1000"/>
              </a:spcAft>
            </a:pPr>
            <a: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PATTERNS</a:t>
            </a:r>
          </a:p>
          <a:p>
            <a:pPr>
              <a:lnSpc>
                <a:spcPct val="80000"/>
              </a:lnSpc>
              <a:spcAft>
                <a:spcPts val="1000"/>
              </a:spcAft>
            </a:pPr>
            <a:r>
              <a:rPr lang="en-GB" sz="3600" dirty="0">
                <a:solidFill>
                  <a:srgbClr val="A64D79"/>
                </a:solidFill>
                <a:latin typeface="Lato Light" panose="020F0502020204030203" pitchFamily="34" charset="0"/>
                <a:ea typeface="Lato Light" panose="020F0502020204030203" pitchFamily="34" charset="0"/>
                <a:cs typeface="Lato Light" panose="020F0502020204030203" pitchFamily="34" charset="0"/>
              </a:rPr>
              <a:t>SIMILAR DOCS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131C99AF-2408-AE88-BDB5-847891AFDC75}"/>
              </a:ext>
            </a:extLst>
          </p:cNvPr>
          <p:cNvPicPr>
            <a:picLocks noChangeAspect="1"/>
          </p:cNvPicPr>
          <p:nvPr/>
        </p:nvPicPr>
        <p:blipFill>
          <a:blip r:embed="rId4"/>
          <a:stretch>
            <a:fillRect/>
          </a:stretch>
        </p:blipFill>
        <p:spPr>
          <a:xfrm>
            <a:off x="3780629" y="7550903"/>
            <a:ext cx="2406116" cy="2026580"/>
          </a:xfrm>
          <a:prstGeom prst="rect">
            <a:avLst/>
          </a:prstGeom>
        </p:spPr>
      </p:pic>
    </p:spTree>
    <p:extLst>
      <p:ext uri="{BB962C8B-B14F-4D97-AF65-F5344CB8AC3E}">
        <p14:creationId xmlns:p14="http://schemas.microsoft.com/office/powerpoint/2010/main" val="2465939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153;p24" descr="map4.png">
            <a:extLst>
              <a:ext uri="{FF2B5EF4-FFF2-40B4-BE49-F238E27FC236}">
                <a16:creationId xmlns:a16="http://schemas.microsoft.com/office/drawing/2014/main" id="{3562468C-916D-4838-9DB5-B02ADE2E1D2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856033" y="1129133"/>
            <a:ext cx="5556159" cy="2800666"/>
          </a:xfrm>
          <a:prstGeom prst="rect">
            <a:avLst/>
          </a:prstGeom>
          <a:noFill/>
          <a:ln>
            <a:noFill/>
          </a:ln>
        </p:spPr>
      </p:pic>
      <p:pic>
        <p:nvPicPr>
          <p:cNvPr id="5" name="Google Shape;82;p16" descr="Icon&#10;&#10;Description automatically generated">
            <a:extLst>
              <a:ext uri="{FF2B5EF4-FFF2-40B4-BE49-F238E27FC236}">
                <a16:creationId xmlns:a16="http://schemas.microsoft.com/office/drawing/2014/main" id="{EF7DC1E5-0D62-25FE-B38F-29BD333C3029}"/>
              </a:ext>
            </a:extLst>
          </p:cNvPr>
          <p:cNvPicPr/>
          <p:nvPr/>
        </p:nvPicPr>
        <p:blipFill>
          <a:blip r:embed="rId3" cstate="screen">
            <a:alphaModFix/>
            <a:extLst>
              <a:ext uri="{28A0092B-C50C-407E-A947-70E740481C1C}">
                <a14:useLocalDpi xmlns:a14="http://schemas.microsoft.com/office/drawing/2010/main"/>
              </a:ext>
            </a:extLst>
          </a:blip>
          <a:stretch>
            <a:fillRect/>
          </a:stretch>
        </p:blipFill>
        <p:spPr>
          <a:xfrm>
            <a:off x="5594976" y="448413"/>
            <a:ext cx="857885" cy="680720"/>
          </a:xfrm>
          <a:prstGeom prst="rect">
            <a:avLst/>
          </a:prstGeom>
          <a:noFill/>
          <a:ln>
            <a:noFill/>
          </a:ln>
        </p:spPr>
      </p:pic>
      <p:sp>
        <p:nvSpPr>
          <p:cNvPr id="2" name="Google Shape;88;p17">
            <a:extLst>
              <a:ext uri="{FF2B5EF4-FFF2-40B4-BE49-F238E27FC236}">
                <a16:creationId xmlns:a16="http://schemas.microsoft.com/office/drawing/2014/main" id="{A60DF337-7B58-F529-C0A1-4090A7489D8E}"/>
              </a:ext>
            </a:extLst>
          </p:cNvPr>
          <p:cNvSpPr txBox="1"/>
          <p:nvPr/>
        </p:nvSpPr>
        <p:spPr>
          <a:xfrm>
            <a:off x="671255" y="3993807"/>
            <a:ext cx="5515490" cy="4783060"/>
          </a:xfrm>
          <a:prstGeom prst="rect">
            <a:avLst/>
          </a:prstGeom>
          <a:noFill/>
          <a:ln>
            <a:noFill/>
          </a:ln>
        </p:spPr>
        <p:txBody>
          <a:bodyPr spcFirstLastPara="1" wrap="square" lIns="0" tIns="0" rIns="0" bIns="0" anchor="t" anchorCtr="0">
            <a:noAutofit/>
          </a:bodyPr>
          <a:lstStyle/>
          <a:p>
            <a:pPr>
              <a:lnSpc>
                <a:spcPct val="115000"/>
              </a:lnSpc>
              <a:spcAft>
                <a:spcPts val="1000"/>
              </a:spcAft>
            </a:pPr>
            <a:r>
              <a:rPr lang="en-GB" sz="2800" dirty="0">
                <a:solidFill>
                  <a:srgbClr val="999999"/>
                </a:solidFill>
                <a:effectLst/>
                <a:latin typeface="Lato" panose="020F0502020204030203" pitchFamily="34" charset="0"/>
                <a:ea typeface="Lato" panose="020F0502020204030203" pitchFamily="34" charset="0"/>
                <a:cs typeface="Lato" panose="020F0502020204030203" pitchFamily="34" charset="0"/>
              </a:rPr>
              <a:t>While AI can be a valuable tool in the document review process, it is important for Law Firms to carefully consider the limitation of the technology. AI is only as good as the data it is trained on, and there is a risk of biased results if the training data is not representative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Google Shape;147;p23">
            <a:extLst>
              <a:ext uri="{FF2B5EF4-FFF2-40B4-BE49-F238E27FC236}">
                <a16:creationId xmlns:a16="http://schemas.microsoft.com/office/drawing/2014/main" id="{F0E3F180-5B9B-FC7E-F863-CF0D4DC296B1}"/>
              </a:ext>
            </a:extLst>
          </p:cNvPr>
          <p:cNvSpPr txBox="1"/>
          <p:nvPr/>
        </p:nvSpPr>
        <p:spPr>
          <a:xfrm>
            <a:off x="740015" y="1318588"/>
            <a:ext cx="795020" cy="491695"/>
          </a:xfrm>
          <a:prstGeom prst="rect">
            <a:avLst/>
          </a:prstGeom>
          <a:noFill/>
          <a:ln>
            <a:noFill/>
          </a:ln>
        </p:spPr>
        <p:txBody>
          <a:bodyPr spcFirstLastPara="1" wrap="square" lIns="0" tIns="0" rIns="0" bIns="0" anchor="t" anchorCtr="0">
            <a:noAutofit/>
          </a:bodyPr>
          <a:lstStyle/>
          <a:p>
            <a:pPr>
              <a:lnSpc>
                <a:spcPct val="70000"/>
              </a:lnSpc>
              <a:spcAft>
                <a:spcPts val="1000"/>
              </a:spcAft>
            </a:pPr>
            <a:r>
              <a:rPr lang="en-GB" sz="4800" dirty="0">
                <a:solidFill>
                  <a:srgbClr val="999999"/>
                </a:solidFill>
                <a:latin typeface="Lato" panose="020F0502020204030203" pitchFamily="34" charset="0"/>
                <a:ea typeface="Lato" panose="020F0502020204030203" pitchFamily="34" charset="0"/>
                <a:cs typeface="Lato" panose="020F0502020204030203" pitchFamily="34" charset="0"/>
              </a:rPr>
              <a:t>07</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Google Shape;143;p23">
            <a:extLst>
              <a:ext uri="{FF2B5EF4-FFF2-40B4-BE49-F238E27FC236}">
                <a16:creationId xmlns:a16="http://schemas.microsoft.com/office/drawing/2014/main" id="{F0D702A3-51A8-04A8-CE07-B55730277DF0}"/>
              </a:ext>
            </a:extLst>
          </p:cNvPr>
          <p:cNvSpPr/>
          <p:nvPr/>
        </p:nvSpPr>
        <p:spPr>
          <a:xfrm>
            <a:off x="675245" y="1641081"/>
            <a:ext cx="64770" cy="64770"/>
          </a:xfrm>
          <a:prstGeom prst="ellipse">
            <a:avLst/>
          </a:prstGeom>
          <a:solidFill>
            <a:srgbClr val="A64D79"/>
          </a:solidFill>
          <a:ln>
            <a:noFill/>
          </a:ln>
        </p:spPr>
        <p:txBody>
          <a:bodyPr spcFirstLastPara="1" wrap="square" lIns="34275" tIns="34275" rIns="34275" bIns="34275" anchor="ctr" anchorCtr="0">
            <a:noAutofit/>
          </a:bodyPr>
          <a:lstStyle/>
          <a:p>
            <a:endParaRPr lang="en-GB"/>
          </a:p>
        </p:txBody>
      </p:sp>
      <p:sp>
        <p:nvSpPr>
          <p:cNvPr id="8" name="Google Shape;81;p16">
            <a:extLst>
              <a:ext uri="{FF2B5EF4-FFF2-40B4-BE49-F238E27FC236}">
                <a16:creationId xmlns:a16="http://schemas.microsoft.com/office/drawing/2014/main" id="{167EA741-E1DA-BD34-4727-2672FEC5422C}"/>
              </a:ext>
            </a:extLst>
          </p:cNvPr>
          <p:cNvSpPr txBox="1"/>
          <p:nvPr/>
        </p:nvSpPr>
        <p:spPr>
          <a:xfrm>
            <a:off x="671255" y="2777962"/>
            <a:ext cx="4469130" cy="872429"/>
          </a:xfrm>
          <a:prstGeom prst="rect">
            <a:avLst/>
          </a:prstGeom>
          <a:noFill/>
          <a:ln>
            <a:noFill/>
          </a:ln>
        </p:spPr>
        <p:txBody>
          <a:bodyPr spcFirstLastPara="1" wrap="square" lIns="0" tIns="0" rIns="0" bIns="0" anchor="t" anchorCtr="0">
            <a:noAutofit/>
          </a:bodyPr>
          <a:lstStyle/>
          <a:p>
            <a:pPr>
              <a:lnSpc>
                <a:spcPct val="80000"/>
              </a:lnSpc>
              <a:spcAft>
                <a:spcPts val="1000"/>
              </a:spcAft>
            </a:pPr>
            <a: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ACCURATE</a:t>
            </a:r>
            <a:b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br>
            <a:r>
              <a:rPr lang="en-GB" sz="3600" dirty="0">
                <a:solidFill>
                  <a:srgbClr val="A64D79"/>
                </a:solidFill>
                <a:effectLst/>
                <a:latin typeface="Lato Light" panose="020F0502020204030203" pitchFamily="34" charset="0"/>
                <a:ea typeface="Lato Light" panose="020F0502020204030203" pitchFamily="34" charset="0"/>
                <a:cs typeface="Lato Light" panose="020F0502020204030203" pitchFamily="34" charset="0"/>
              </a:rPr>
              <a:t>DATA</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a:extLst>
              <a:ext uri="{FF2B5EF4-FFF2-40B4-BE49-F238E27FC236}">
                <a16:creationId xmlns:a16="http://schemas.microsoft.com/office/drawing/2014/main" id="{6FB8C5D9-3B11-7962-B326-9C81A3E3545A}"/>
              </a:ext>
            </a:extLst>
          </p:cNvPr>
          <p:cNvPicPr>
            <a:picLocks noChangeAspect="1"/>
          </p:cNvPicPr>
          <p:nvPr/>
        </p:nvPicPr>
        <p:blipFill>
          <a:blip r:embed="rId4"/>
          <a:stretch>
            <a:fillRect/>
          </a:stretch>
        </p:blipFill>
        <p:spPr>
          <a:xfrm>
            <a:off x="4814394" y="8061234"/>
            <a:ext cx="1209524" cy="1219048"/>
          </a:xfrm>
          <a:prstGeom prst="rect">
            <a:avLst/>
          </a:prstGeom>
        </p:spPr>
      </p:pic>
    </p:spTree>
    <p:extLst>
      <p:ext uri="{BB962C8B-B14F-4D97-AF65-F5344CB8AC3E}">
        <p14:creationId xmlns:p14="http://schemas.microsoft.com/office/powerpoint/2010/main" val="3171844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153;p24" descr="map4.png">
            <a:extLst>
              <a:ext uri="{FF2B5EF4-FFF2-40B4-BE49-F238E27FC236}">
                <a16:creationId xmlns:a16="http://schemas.microsoft.com/office/drawing/2014/main" id="{3562468C-916D-4838-9DB5-B02ADE2E1D2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856033" y="1129133"/>
            <a:ext cx="5556159" cy="2800666"/>
          </a:xfrm>
          <a:prstGeom prst="rect">
            <a:avLst/>
          </a:prstGeom>
          <a:noFill/>
          <a:ln>
            <a:noFill/>
          </a:ln>
        </p:spPr>
      </p:pic>
      <p:pic>
        <p:nvPicPr>
          <p:cNvPr id="5" name="Google Shape;82;p16" descr="Icon&#10;&#10;Description automatically generated">
            <a:extLst>
              <a:ext uri="{FF2B5EF4-FFF2-40B4-BE49-F238E27FC236}">
                <a16:creationId xmlns:a16="http://schemas.microsoft.com/office/drawing/2014/main" id="{EF7DC1E5-0D62-25FE-B38F-29BD333C3029}"/>
              </a:ext>
            </a:extLst>
          </p:cNvPr>
          <p:cNvPicPr/>
          <p:nvPr/>
        </p:nvPicPr>
        <p:blipFill>
          <a:blip r:embed="rId3" cstate="screen">
            <a:alphaModFix/>
            <a:extLst>
              <a:ext uri="{28A0092B-C50C-407E-A947-70E740481C1C}">
                <a14:useLocalDpi xmlns:a14="http://schemas.microsoft.com/office/drawing/2010/main"/>
              </a:ext>
            </a:extLst>
          </a:blip>
          <a:stretch>
            <a:fillRect/>
          </a:stretch>
        </p:blipFill>
        <p:spPr>
          <a:xfrm>
            <a:off x="5594976" y="448413"/>
            <a:ext cx="857885" cy="680720"/>
          </a:xfrm>
          <a:prstGeom prst="rect">
            <a:avLst/>
          </a:prstGeom>
          <a:noFill/>
          <a:ln>
            <a:noFill/>
          </a:ln>
        </p:spPr>
      </p:pic>
      <p:sp>
        <p:nvSpPr>
          <p:cNvPr id="2" name="Google Shape;88;p17">
            <a:extLst>
              <a:ext uri="{FF2B5EF4-FFF2-40B4-BE49-F238E27FC236}">
                <a16:creationId xmlns:a16="http://schemas.microsoft.com/office/drawing/2014/main" id="{A60DF337-7B58-F529-C0A1-4090A7489D8E}"/>
              </a:ext>
            </a:extLst>
          </p:cNvPr>
          <p:cNvSpPr txBox="1"/>
          <p:nvPr/>
        </p:nvSpPr>
        <p:spPr>
          <a:xfrm>
            <a:off x="671255" y="3993807"/>
            <a:ext cx="5515490" cy="4783060"/>
          </a:xfrm>
          <a:prstGeom prst="rect">
            <a:avLst/>
          </a:prstGeom>
          <a:noFill/>
          <a:ln>
            <a:noFill/>
          </a:ln>
        </p:spPr>
        <p:txBody>
          <a:bodyPr spcFirstLastPara="1" wrap="square" lIns="0" tIns="0" rIns="0" bIns="0" anchor="t" anchorCtr="0">
            <a:noAutofit/>
          </a:bodyPr>
          <a:lstStyle/>
          <a:p>
            <a:pPr>
              <a:lnSpc>
                <a:spcPct val="115000"/>
              </a:lnSpc>
              <a:spcAft>
                <a:spcPts val="1000"/>
              </a:spcAft>
            </a:pPr>
            <a:r>
              <a:rPr lang="en-GB" sz="2800" dirty="0">
                <a:solidFill>
                  <a:srgbClr val="999999"/>
                </a:solidFill>
                <a:latin typeface="Lato" panose="020F0502020204030203" pitchFamily="34" charset="0"/>
                <a:ea typeface="Lato" panose="020F0502020204030203" pitchFamily="34" charset="0"/>
                <a:cs typeface="Lato" panose="020F0502020204030203" pitchFamily="34" charset="0"/>
              </a:rPr>
              <a:t>Despite these limitations, the potential benefits of AI for document review are significant. By automating many of the tasks involved, AI can help lawyers review documents more efficiently and effectively, ultimately leading to better outcomes for their clients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Google Shape;147;p23">
            <a:extLst>
              <a:ext uri="{FF2B5EF4-FFF2-40B4-BE49-F238E27FC236}">
                <a16:creationId xmlns:a16="http://schemas.microsoft.com/office/drawing/2014/main" id="{F0E3F180-5B9B-FC7E-F863-CF0D4DC296B1}"/>
              </a:ext>
            </a:extLst>
          </p:cNvPr>
          <p:cNvSpPr txBox="1"/>
          <p:nvPr/>
        </p:nvSpPr>
        <p:spPr>
          <a:xfrm>
            <a:off x="740015" y="1318588"/>
            <a:ext cx="795020" cy="491695"/>
          </a:xfrm>
          <a:prstGeom prst="rect">
            <a:avLst/>
          </a:prstGeom>
          <a:noFill/>
          <a:ln>
            <a:noFill/>
          </a:ln>
        </p:spPr>
        <p:txBody>
          <a:bodyPr spcFirstLastPara="1" wrap="square" lIns="0" tIns="0" rIns="0" bIns="0" anchor="t" anchorCtr="0">
            <a:noAutofit/>
          </a:bodyPr>
          <a:lstStyle/>
          <a:p>
            <a:pPr>
              <a:lnSpc>
                <a:spcPct val="70000"/>
              </a:lnSpc>
              <a:spcAft>
                <a:spcPts val="1000"/>
              </a:spcAft>
            </a:pPr>
            <a:r>
              <a:rPr lang="en-GB" sz="4800" dirty="0">
                <a:solidFill>
                  <a:srgbClr val="999999"/>
                </a:solidFill>
                <a:latin typeface="Lato" panose="020F0502020204030203" pitchFamily="34" charset="0"/>
                <a:ea typeface="Lato" panose="020F0502020204030203" pitchFamily="34" charset="0"/>
                <a:cs typeface="Lato" panose="020F0502020204030203" pitchFamily="34" charset="0"/>
              </a:rPr>
              <a:t>08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Google Shape;143;p23">
            <a:extLst>
              <a:ext uri="{FF2B5EF4-FFF2-40B4-BE49-F238E27FC236}">
                <a16:creationId xmlns:a16="http://schemas.microsoft.com/office/drawing/2014/main" id="{F0D702A3-51A8-04A8-CE07-B55730277DF0}"/>
              </a:ext>
            </a:extLst>
          </p:cNvPr>
          <p:cNvSpPr/>
          <p:nvPr/>
        </p:nvSpPr>
        <p:spPr>
          <a:xfrm>
            <a:off x="675245" y="1641081"/>
            <a:ext cx="64770" cy="64770"/>
          </a:xfrm>
          <a:prstGeom prst="ellipse">
            <a:avLst/>
          </a:prstGeom>
          <a:solidFill>
            <a:srgbClr val="A64D79"/>
          </a:solidFill>
          <a:ln>
            <a:noFill/>
          </a:ln>
        </p:spPr>
        <p:txBody>
          <a:bodyPr spcFirstLastPara="1" wrap="square" lIns="34275" tIns="34275" rIns="34275" bIns="34275" anchor="ctr" anchorCtr="0">
            <a:noAutofit/>
          </a:bodyPr>
          <a:lstStyle/>
          <a:p>
            <a:endParaRPr lang="en-GB"/>
          </a:p>
        </p:txBody>
      </p:sp>
      <p:sp>
        <p:nvSpPr>
          <p:cNvPr id="8" name="Google Shape;81;p16">
            <a:extLst>
              <a:ext uri="{FF2B5EF4-FFF2-40B4-BE49-F238E27FC236}">
                <a16:creationId xmlns:a16="http://schemas.microsoft.com/office/drawing/2014/main" id="{167EA741-E1DA-BD34-4727-2672FEC5422C}"/>
              </a:ext>
            </a:extLst>
          </p:cNvPr>
          <p:cNvSpPr txBox="1"/>
          <p:nvPr/>
        </p:nvSpPr>
        <p:spPr>
          <a:xfrm>
            <a:off x="671255" y="2777962"/>
            <a:ext cx="4469130" cy="872429"/>
          </a:xfrm>
          <a:prstGeom prst="rect">
            <a:avLst/>
          </a:prstGeom>
          <a:noFill/>
          <a:ln>
            <a:noFill/>
          </a:ln>
        </p:spPr>
        <p:txBody>
          <a:bodyPr spcFirstLastPara="1" wrap="square" lIns="0" tIns="0" rIns="0" bIns="0" anchor="t" anchorCtr="0">
            <a:noAutofit/>
          </a:bodyPr>
          <a:lstStyle/>
          <a:p>
            <a:pPr>
              <a:lnSpc>
                <a:spcPct val="80000"/>
              </a:lnSpc>
              <a:spcAft>
                <a:spcPts val="1000"/>
              </a:spcAft>
            </a:pPr>
            <a:r>
              <a:rPr lang="en-GB" sz="3600" dirty="0">
                <a:solidFill>
                  <a:srgbClr val="A64D79"/>
                </a:solidFill>
                <a:latin typeface="Lato Light" panose="020F0502020204030203" pitchFamily="34" charset="0"/>
                <a:ea typeface="Lato Light" panose="020F0502020204030203" pitchFamily="34" charset="0"/>
                <a:cs typeface="Lato Light" panose="020F0502020204030203" pitchFamily="34" charset="0"/>
              </a:rPr>
              <a:t>EFFECTIVE</a:t>
            </a:r>
            <a:br>
              <a:rPr lang="en-GB" sz="3600" dirty="0">
                <a:solidFill>
                  <a:srgbClr val="A64D79"/>
                </a:solidFill>
                <a:latin typeface="Lato Light" panose="020F0502020204030203" pitchFamily="34" charset="0"/>
                <a:ea typeface="Lato Light" panose="020F0502020204030203" pitchFamily="34" charset="0"/>
                <a:cs typeface="Lato Light" panose="020F0502020204030203" pitchFamily="34" charset="0"/>
              </a:rPr>
            </a:br>
            <a:r>
              <a:rPr lang="en-GB" sz="3600" dirty="0">
                <a:solidFill>
                  <a:srgbClr val="A64D79"/>
                </a:solidFill>
                <a:latin typeface="Lato Light" panose="020F0502020204030203" pitchFamily="34" charset="0"/>
                <a:ea typeface="Lato Light" panose="020F0502020204030203" pitchFamily="34" charset="0"/>
                <a:cs typeface="Lato Light" panose="020F0502020204030203" pitchFamily="34" charset="0"/>
              </a:rPr>
              <a:t>AUTOMATION</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DD53EE5-7C10-61E7-617A-3B2766C39BE4}"/>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824663" y="8053949"/>
            <a:ext cx="1362082" cy="1403637"/>
          </a:xfrm>
          <a:prstGeom prst="rect">
            <a:avLst/>
          </a:prstGeom>
        </p:spPr>
      </p:pic>
    </p:spTree>
    <p:extLst>
      <p:ext uri="{BB962C8B-B14F-4D97-AF65-F5344CB8AC3E}">
        <p14:creationId xmlns:p14="http://schemas.microsoft.com/office/powerpoint/2010/main" val="399381476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TotalTime>
  <Words>491</Words>
  <Application>Microsoft Office PowerPoint</Application>
  <PresentationFormat>A4 Paper (210x297 mm)</PresentationFormat>
  <Paragraphs>41</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Helvetica Neue</vt:lpstr>
      <vt:lpstr>Lato</vt:lpstr>
      <vt:lpstr>Lato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Czarnecki</dc:creator>
  <cp:lastModifiedBy>Daniel Czarnecki</cp:lastModifiedBy>
  <cp:revision>7</cp:revision>
  <dcterms:created xsi:type="dcterms:W3CDTF">2023-01-08T17:14:52Z</dcterms:created>
  <dcterms:modified xsi:type="dcterms:W3CDTF">2023-01-08T19:21:02Z</dcterms:modified>
</cp:coreProperties>
</file>